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13"/>
  </p:notesMasterIdLst>
  <p:sldIdLst>
    <p:sldId id="257" r:id="rId5"/>
    <p:sldId id="276" r:id="rId6"/>
    <p:sldId id="265" r:id="rId7"/>
    <p:sldId id="271" r:id="rId8"/>
    <p:sldId id="275" r:id="rId9"/>
    <p:sldId id="274" r:id="rId10"/>
    <p:sldId id="273" r:id="rId11"/>
    <p:sldId id="269" r:id="rId12"/>
  </p:sldIdLst>
  <p:sldSz cx="9144000" cy="6858000" type="screen4x3"/>
  <p:notesSz cx="6858000" cy="121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E0"/>
    <a:srgbClr val="003E5A"/>
    <a:srgbClr val="043E5A"/>
    <a:srgbClr val="19A2D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F47CE8-BEF2-92F8-99FE-B2E8D91ADDBB}" v="420" dt="2020-01-03T20:31:56.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3426" autoAdjust="0"/>
  </p:normalViewPr>
  <p:slideViewPr>
    <p:cSldViewPr>
      <p:cViewPr varScale="1">
        <p:scale>
          <a:sx n="83" d="100"/>
          <a:sy n="83" d="100"/>
        </p:scale>
        <p:origin x="2424" y="72"/>
      </p:cViewPr>
      <p:guideLst>
        <p:guide orient="horz" pos="2160"/>
        <p:guide pos="2880"/>
      </p:guideLst>
    </p:cSldViewPr>
  </p:slideViewPr>
  <p:outlineViewPr>
    <p:cViewPr>
      <p:scale>
        <a:sx n="33" d="100"/>
        <a:sy n="33" d="100"/>
      </p:scale>
      <p:origin x="0" y="-20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ACADF-4496-48E5-98B4-11F5913ED854}" type="datetimeFigureOut">
              <a:rPr lang="en-US" smtClean="0"/>
              <a:t>1/10/2020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7E55C-A733-421E-9123-C8AF8246155C}" type="slidenum">
              <a:rPr lang="en-US" smtClean="0"/>
              <a:t>‹#›</a:t>
            </a:fld>
            <a:endParaRPr lang="en-US"/>
          </a:p>
        </p:txBody>
      </p:sp>
    </p:spTree>
    <p:extLst>
      <p:ext uri="{BB962C8B-B14F-4D97-AF65-F5344CB8AC3E}">
        <p14:creationId xmlns:p14="http://schemas.microsoft.com/office/powerpoint/2010/main" val="16833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F7E55C-A733-421E-9123-C8AF8246155C}" type="slidenum">
              <a:rPr lang="en-US" smtClean="0"/>
              <a:t>1</a:t>
            </a:fld>
            <a:endParaRPr lang="en-US"/>
          </a:p>
        </p:txBody>
      </p:sp>
    </p:spTree>
    <p:extLst>
      <p:ext uri="{BB962C8B-B14F-4D97-AF65-F5344CB8AC3E}">
        <p14:creationId xmlns:p14="http://schemas.microsoft.com/office/powerpoint/2010/main" val="283917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high school junior who has successfully completed state math graduation requirements but has not met at least two of the college-level math projected readiness criteria will be projected as NOT ready for college-level math and will be given transitional math opportunities in relation to their current math achievement and career interests.  </a:t>
            </a:r>
          </a:p>
          <a:p>
            <a:endParaRPr lang="en-US" dirty="0"/>
          </a:p>
          <a:p>
            <a:r>
              <a:rPr lang="en-US" dirty="0"/>
              <a:t>The Transitional Math to STEM pathway has an additional requirement – Students must meet at least one of the following criteria:</a:t>
            </a:r>
          </a:p>
          <a:p>
            <a:r>
              <a:rPr lang="en-US" dirty="0"/>
              <a:t>B or better in Algebra 1 or a higher math course</a:t>
            </a:r>
          </a:p>
          <a:p>
            <a:r>
              <a:rPr lang="en-US" dirty="0"/>
              <a:t>Math GPA of 2.5 or higher</a:t>
            </a:r>
          </a:p>
          <a:p>
            <a:r>
              <a:rPr lang="en-US" dirty="0"/>
              <a:t>Or teacher verification of transitional college algebra prerequisite competencies.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 student should consult with a teacher and/or advisor to determine the appropriate transitional math pathway.</a:t>
            </a:r>
          </a:p>
        </p:txBody>
      </p:sp>
      <p:sp>
        <p:nvSpPr>
          <p:cNvPr id="4" name="Slide Number Placeholder 3"/>
          <p:cNvSpPr>
            <a:spLocks noGrp="1"/>
          </p:cNvSpPr>
          <p:nvPr>
            <p:ph type="sldNum" sz="quarter" idx="5"/>
          </p:nvPr>
        </p:nvSpPr>
        <p:spPr/>
        <p:txBody>
          <a:bodyPr/>
          <a:lstStyle/>
          <a:p>
            <a:fld id="{25F7E55C-A733-421E-9123-C8AF8246155C}" type="slidenum">
              <a:rPr lang="en-US" smtClean="0"/>
              <a:t>2</a:t>
            </a:fld>
            <a:endParaRPr lang="en-US"/>
          </a:p>
        </p:txBody>
      </p:sp>
    </p:spTree>
    <p:extLst>
      <p:ext uri="{BB962C8B-B14F-4D97-AF65-F5344CB8AC3E}">
        <p14:creationId xmlns:p14="http://schemas.microsoft.com/office/powerpoint/2010/main" val="4169739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 Postsecondary and Workforce Readiness Act organizes the State’s approach to transitional math into three overarching math pathways; STEM, Quantitative Literacy and Statistics, and Technical.  </a:t>
            </a:r>
          </a:p>
          <a:p>
            <a:endParaRPr lang="en-US" dirty="0"/>
          </a:p>
          <a:p>
            <a:r>
              <a:rPr lang="en-US" dirty="0"/>
              <a:t>By school year 2021-2022, school districts will be implementing at least one pathway.  School districts should select the pathway that best suits their students needs.</a:t>
            </a:r>
          </a:p>
          <a:p>
            <a:endParaRPr lang="en-US" dirty="0"/>
          </a:p>
          <a:p>
            <a:r>
              <a:rPr lang="en-US" dirty="0"/>
              <a:t>Students that have successfully completed Transition to STEM may be placed into College Algebra, General Education Math, or a Credit-bearing Technical Math course at the community college.</a:t>
            </a:r>
          </a:p>
          <a:p>
            <a:endParaRPr lang="en-US" dirty="0"/>
          </a:p>
          <a:p>
            <a:r>
              <a:rPr lang="en-US" dirty="0"/>
              <a:t>Students that have successfully completed Transition to Quantitative Literacy and Statistics may be placed into General Education Math, or a Credit-bearing Technical Math course at the community college.</a:t>
            </a:r>
          </a:p>
          <a:p>
            <a:endParaRPr lang="en-US" dirty="0"/>
          </a:p>
          <a:p>
            <a:pPr defTabSz="931774">
              <a:defRPr/>
            </a:pPr>
            <a:r>
              <a:rPr lang="en-US" dirty="0"/>
              <a:t>Students that have successfully completed Transition to Technical Math may be placed into a Credit-bearing Technical Math course at the community college.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further information on the pathways, please watch the webinar entitled “Transitional Math Pathways and Course Information.”</a:t>
            </a:r>
          </a:p>
          <a:p>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3</a:t>
            </a:fld>
            <a:endParaRPr lang="en-US"/>
          </a:p>
        </p:txBody>
      </p:sp>
    </p:spTree>
    <p:extLst>
      <p:ext uri="{BB962C8B-B14F-4D97-AF65-F5344CB8AC3E}">
        <p14:creationId xmlns:p14="http://schemas.microsoft.com/office/powerpoint/2010/main" val="91633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Algebra 2 is not a pre-requisite for Transitional Math.</a:t>
            </a:r>
          </a:p>
          <a:p>
            <a:endParaRPr lang="en-US" dirty="0"/>
          </a:p>
          <a:p>
            <a:r>
              <a:rPr lang="en-US" dirty="0"/>
              <a:t>Transitional Math was designed for seniors that have been identified as not college-ready.</a:t>
            </a:r>
          </a:p>
          <a:p>
            <a:endParaRPr lang="en-US" dirty="0"/>
          </a:p>
          <a:p>
            <a:r>
              <a:rPr lang="en-US" dirty="0"/>
              <a:t>Seniors that have been deemed college-ready may take transitional math but it is suggested that these students take a non-traditional math course such as AP Calc, or Dual Credit.  If the student is debating on taking transitional math or no math class their senior year, it is suggested to allow them to take Transitional Math.</a:t>
            </a:r>
          </a:p>
        </p:txBody>
      </p:sp>
      <p:sp>
        <p:nvSpPr>
          <p:cNvPr id="4" name="Slide Number Placeholder 3"/>
          <p:cNvSpPr>
            <a:spLocks noGrp="1"/>
          </p:cNvSpPr>
          <p:nvPr>
            <p:ph type="sldNum" sz="quarter" idx="5"/>
          </p:nvPr>
        </p:nvSpPr>
        <p:spPr/>
        <p:txBody>
          <a:bodyPr/>
          <a:lstStyle/>
          <a:p>
            <a:fld id="{25F7E55C-A733-421E-9123-C8AF8246155C}" type="slidenum">
              <a:rPr lang="en-US" smtClean="0"/>
              <a:t>4</a:t>
            </a:fld>
            <a:endParaRPr lang="en-US"/>
          </a:p>
        </p:txBody>
      </p:sp>
    </p:spTree>
    <p:extLst>
      <p:ext uri="{BB962C8B-B14F-4D97-AF65-F5344CB8AC3E}">
        <p14:creationId xmlns:p14="http://schemas.microsoft.com/office/powerpoint/2010/main" val="1028975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For additional information on course approval, please watch the webinar entitled “Transitional Math Portability Process and Documents.”</a:t>
            </a:r>
          </a:p>
        </p:txBody>
      </p:sp>
      <p:sp>
        <p:nvSpPr>
          <p:cNvPr id="4" name="Slide Number Placeholder 3"/>
          <p:cNvSpPr>
            <a:spLocks noGrp="1"/>
          </p:cNvSpPr>
          <p:nvPr>
            <p:ph type="sldNum" sz="quarter" idx="5"/>
          </p:nvPr>
        </p:nvSpPr>
        <p:spPr/>
        <p:txBody>
          <a:bodyPr/>
          <a:lstStyle/>
          <a:p>
            <a:fld id="{25F7E55C-A733-421E-9123-C8AF8246155C}" type="slidenum">
              <a:rPr lang="en-US" smtClean="0"/>
              <a:t>5</a:t>
            </a:fld>
            <a:endParaRPr lang="en-US"/>
          </a:p>
        </p:txBody>
      </p:sp>
    </p:spTree>
    <p:extLst>
      <p:ext uri="{BB962C8B-B14F-4D97-AF65-F5344CB8AC3E}">
        <p14:creationId xmlns:p14="http://schemas.microsoft.com/office/powerpoint/2010/main" val="4140920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Transitional Math is for students that are not deemed college and career ready.  This determination will be made during the junior year with the advisor or mathematics instructor.</a:t>
            </a:r>
          </a:p>
          <a:p>
            <a:endParaRPr lang="en-US" dirty="0"/>
          </a:p>
          <a:p>
            <a:r>
              <a:rPr lang="en-US" dirty="0"/>
              <a:t>**</a:t>
            </a:r>
            <a:r>
              <a:rPr lang="en-US"/>
              <a:t>Read slide**</a:t>
            </a:r>
            <a:endParaRPr lang="en-US" dirty="0"/>
          </a:p>
        </p:txBody>
      </p:sp>
      <p:sp>
        <p:nvSpPr>
          <p:cNvPr id="4" name="Slide Number Placeholder 3"/>
          <p:cNvSpPr>
            <a:spLocks noGrp="1"/>
          </p:cNvSpPr>
          <p:nvPr>
            <p:ph type="sldNum" sz="quarter" idx="5"/>
          </p:nvPr>
        </p:nvSpPr>
        <p:spPr/>
        <p:txBody>
          <a:bodyPr/>
          <a:lstStyle/>
          <a:p>
            <a:fld id="{25F7E55C-A733-421E-9123-C8AF8246155C}" type="slidenum">
              <a:rPr lang="en-US" smtClean="0"/>
              <a:t>6</a:t>
            </a:fld>
            <a:endParaRPr lang="en-US"/>
          </a:p>
        </p:txBody>
      </p:sp>
    </p:spTree>
    <p:extLst>
      <p:ext uri="{BB962C8B-B14F-4D97-AF65-F5344CB8AC3E}">
        <p14:creationId xmlns:p14="http://schemas.microsoft.com/office/powerpoint/2010/main" val="850643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assist students in deciding if Transitional Math course is suitable for them, it is suggested to create and use a decision chart.  Provided is an example of one created and located on the statewide transitional course website.</a:t>
            </a:r>
          </a:p>
        </p:txBody>
      </p:sp>
      <p:sp>
        <p:nvSpPr>
          <p:cNvPr id="4" name="Slide Number Placeholder 3"/>
          <p:cNvSpPr>
            <a:spLocks noGrp="1"/>
          </p:cNvSpPr>
          <p:nvPr>
            <p:ph type="sldNum" sz="quarter" idx="5"/>
          </p:nvPr>
        </p:nvSpPr>
        <p:spPr/>
        <p:txBody>
          <a:bodyPr/>
          <a:lstStyle/>
          <a:p>
            <a:fld id="{25F7E55C-A733-421E-9123-C8AF8246155C}" type="slidenum">
              <a:rPr lang="en-US" smtClean="0"/>
              <a:t>7</a:t>
            </a:fld>
            <a:endParaRPr lang="en-US"/>
          </a:p>
        </p:txBody>
      </p:sp>
    </p:spTree>
    <p:extLst>
      <p:ext uri="{BB962C8B-B14F-4D97-AF65-F5344CB8AC3E}">
        <p14:creationId xmlns:p14="http://schemas.microsoft.com/office/powerpoint/2010/main" val="33376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ABF9FC-4520-42F6-A4F9-7CE0E13F0CCF}" type="datetimeFigureOut">
              <a:rPr lang="en-US" smtClean="0"/>
              <a:t>1/10/2020</a:t>
            </a:fld>
            <a:endParaRPr lang="en-US" dirty="0"/>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41750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94892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70993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0460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97802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1927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6452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66342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24312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3824"/>
            <a:ext cx="3008313" cy="10649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826976"/>
            <a:ext cx="3008313" cy="4299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53608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45786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7000"/>
            <a:ext cx="9144000" cy="304800"/>
          </a:xfrm>
          <a:prstGeom prst="rect">
            <a:avLst/>
          </a:prstGeom>
          <a:solidFill>
            <a:srgbClr val="04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95400"/>
            <a:ext cx="82296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881"/>
            <a:ext cx="9144000" cy="398320"/>
          </a:xfrm>
          <a:prstGeom prst="rect">
            <a:avLst/>
          </a:prstGeom>
          <a:solidFill>
            <a:srgbClr val="00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Rectangle 8"/>
          <p:cNvSpPr/>
          <p:nvPr userDrawn="1"/>
        </p:nvSpPr>
        <p:spPr>
          <a:xfrm>
            <a:off x="0" y="549434"/>
            <a:ext cx="9144000" cy="63071"/>
          </a:xfrm>
          <a:prstGeom prst="rect">
            <a:avLst/>
          </a:prstGeom>
          <a:solidFill>
            <a:srgbClr val="00A3E0"/>
          </a:solidFill>
          <a:ln>
            <a:solidFill>
              <a:srgbClr val="00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0595"/>
            <a:ext cx="4623313" cy="789346"/>
          </a:xfrm>
          <a:prstGeom prst="rect">
            <a:avLst/>
          </a:prstGeom>
        </p:spPr>
      </p:pic>
    </p:spTree>
    <p:extLst>
      <p:ext uri="{BB962C8B-B14F-4D97-AF65-F5344CB8AC3E}">
        <p14:creationId xmlns:p14="http://schemas.microsoft.com/office/powerpoint/2010/main" val="424984314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TRInstruction@isbe.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924800" cy="2819399"/>
          </a:xfrm>
        </p:spPr>
        <p:txBody>
          <a:bodyPr>
            <a:noAutofit/>
          </a:bodyPr>
          <a:lstStyle/>
          <a:p>
            <a:r>
              <a:rPr lang="en-US" sz="3200" dirty="0"/>
              <a:t>Postsecondary and Workforce Readiness Act</a:t>
            </a:r>
            <a:br>
              <a:rPr lang="en-US" sz="4800" dirty="0"/>
            </a:br>
            <a:br>
              <a:rPr lang="en-US" sz="4800" dirty="0"/>
            </a:br>
            <a:r>
              <a:rPr lang="en-US" dirty="0"/>
              <a:t>Transitional Math Advising</a:t>
            </a:r>
            <a:endParaRPr lang="en-US" sz="4800" dirty="0"/>
          </a:p>
        </p:txBody>
      </p:sp>
      <p:sp>
        <p:nvSpPr>
          <p:cNvPr id="3" name="Subtitle 2"/>
          <p:cNvSpPr>
            <a:spLocks noGrp="1"/>
          </p:cNvSpPr>
          <p:nvPr>
            <p:ph type="subTitle" idx="1"/>
          </p:nvPr>
        </p:nvSpPr>
        <p:spPr>
          <a:xfrm>
            <a:off x="0" y="4191000"/>
            <a:ext cx="9126794" cy="1676400"/>
          </a:xfrm>
        </p:spPr>
        <p:txBody>
          <a:bodyPr vert="horz" lIns="91440" tIns="45720" rIns="91440" bIns="45720" rtlCol="0" anchor="t">
            <a:normAutofit/>
          </a:bodyPr>
          <a:lstStyle/>
          <a:p>
            <a:r>
              <a:rPr lang="en-US" dirty="0"/>
              <a:t>Samantha </a:t>
            </a:r>
            <a:r>
              <a:rPr lang="en-US" dirty="0" err="1"/>
              <a:t>Leav</a:t>
            </a:r>
            <a:r>
              <a:rPr lang="en-US" dirty="0"/>
              <a:t>, Math Principal Consultant</a:t>
            </a:r>
          </a:p>
          <a:p>
            <a:r>
              <a:rPr lang="en-US" dirty="0"/>
              <a:t>Illinois State Board of Education</a:t>
            </a:r>
          </a:p>
        </p:txBody>
      </p:sp>
    </p:spTree>
    <p:extLst>
      <p:ext uri="{BB962C8B-B14F-4D97-AF65-F5344CB8AC3E}">
        <p14:creationId xmlns:p14="http://schemas.microsoft.com/office/powerpoint/2010/main" val="67584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EA231-B5FF-47A9-9AE9-2D6DC98F9991}"/>
              </a:ext>
            </a:extLst>
          </p:cNvPr>
          <p:cNvSpPr>
            <a:spLocks noGrp="1"/>
          </p:cNvSpPr>
          <p:nvPr>
            <p:ph type="title"/>
          </p:nvPr>
        </p:nvSpPr>
        <p:spPr>
          <a:xfrm>
            <a:off x="381000" y="1143000"/>
            <a:ext cx="8229600" cy="762000"/>
          </a:xfrm>
        </p:spPr>
        <p:txBody>
          <a:bodyPr/>
          <a:lstStyle/>
          <a:p>
            <a:r>
              <a:rPr lang="en-US" dirty="0"/>
              <a:t>Minimum Criteria for Placement</a:t>
            </a:r>
          </a:p>
        </p:txBody>
      </p:sp>
      <p:pic>
        <p:nvPicPr>
          <p:cNvPr id="5" name="Content Placeholder 4">
            <a:extLst>
              <a:ext uri="{FF2B5EF4-FFF2-40B4-BE49-F238E27FC236}">
                <a16:creationId xmlns:a16="http://schemas.microsoft.com/office/drawing/2014/main" id="{F7C8D0A3-8DA1-44F4-9FA4-98F492E555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96916" y="2057400"/>
            <a:ext cx="4950167" cy="3810000"/>
          </a:xfrm>
        </p:spPr>
      </p:pic>
    </p:spTree>
    <p:extLst>
      <p:ext uri="{BB962C8B-B14F-4D97-AF65-F5344CB8AC3E}">
        <p14:creationId xmlns:p14="http://schemas.microsoft.com/office/powerpoint/2010/main" val="314239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762000"/>
          </a:xfrm>
        </p:spPr>
        <p:txBody>
          <a:bodyPr/>
          <a:lstStyle/>
          <a:p>
            <a:r>
              <a:rPr lang="en-US" dirty="0"/>
              <a:t>Rethinking Senior Year</a:t>
            </a:r>
          </a:p>
        </p:txBody>
      </p:sp>
      <p:pic>
        <p:nvPicPr>
          <p:cNvPr id="5" name="Picture 4">
            <a:extLst>
              <a:ext uri="{FF2B5EF4-FFF2-40B4-BE49-F238E27FC236}">
                <a16:creationId xmlns:a16="http://schemas.microsoft.com/office/drawing/2014/main" id="{4500D150-68F5-4B8D-9B79-B7B1D9800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230" y="2057400"/>
            <a:ext cx="8697539" cy="1981477"/>
          </a:xfrm>
          <a:prstGeom prst="rect">
            <a:avLst/>
          </a:prstGeom>
        </p:spPr>
      </p:pic>
      <p:sp>
        <p:nvSpPr>
          <p:cNvPr id="4" name="Content Placeholder 2">
            <a:extLst>
              <a:ext uri="{FF2B5EF4-FFF2-40B4-BE49-F238E27FC236}">
                <a16:creationId xmlns:a16="http://schemas.microsoft.com/office/drawing/2014/main" id="{0D54EF55-E96D-41AE-B24E-FCCEF5457FA8}"/>
              </a:ext>
            </a:extLst>
          </p:cNvPr>
          <p:cNvSpPr>
            <a:spLocks noGrp="1"/>
          </p:cNvSpPr>
          <p:nvPr>
            <p:ph idx="1"/>
          </p:nvPr>
        </p:nvSpPr>
        <p:spPr>
          <a:xfrm>
            <a:off x="457200" y="4061737"/>
            <a:ext cx="5943600" cy="1229591"/>
          </a:xfrm>
        </p:spPr>
        <p:txBody>
          <a:bodyPr>
            <a:normAutofit/>
          </a:bodyPr>
          <a:lstStyle/>
          <a:p>
            <a:r>
              <a:rPr lang="en-US" sz="1800" dirty="0"/>
              <a:t>Algebra varies with pathway</a:t>
            </a:r>
          </a:p>
          <a:p>
            <a:r>
              <a:rPr lang="en-US" sz="1800" dirty="0"/>
              <a:t>Contextualization throughout</a:t>
            </a:r>
          </a:p>
          <a:p>
            <a:r>
              <a:rPr lang="en-US" sz="1800" dirty="0"/>
              <a:t>Default is Quantitative Literacy and Statistics Pathway</a:t>
            </a:r>
          </a:p>
        </p:txBody>
      </p:sp>
      <p:sp>
        <p:nvSpPr>
          <p:cNvPr id="3" name="Rectangle 2">
            <a:extLst>
              <a:ext uri="{FF2B5EF4-FFF2-40B4-BE49-F238E27FC236}">
                <a16:creationId xmlns:a16="http://schemas.microsoft.com/office/drawing/2014/main" id="{3145156E-65A1-4DC9-9771-1CCF6CDA3B1B}"/>
              </a:ext>
            </a:extLst>
          </p:cNvPr>
          <p:cNvSpPr/>
          <p:nvPr/>
        </p:nvSpPr>
        <p:spPr>
          <a:xfrm>
            <a:off x="223229" y="5271848"/>
            <a:ext cx="8697539" cy="646331"/>
          </a:xfrm>
          <a:prstGeom prst="rect">
            <a:avLst/>
          </a:prstGeom>
        </p:spPr>
        <p:txBody>
          <a:bodyPr wrap="square">
            <a:spAutoFit/>
          </a:bodyPr>
          <a:lstStyle/>
          <a:p>
            <a:pPr lvl="0" algn="ctr">
              <a:defRPr/>
            </a:pPr>
            <a:r>
              <a:rPr lang="en-US" dirty="0"/>
              <a:t>For further information on the pathways, please watch the webinar entitled “Transitional Math Pathways and Course Information.”</a:t>
            </a:r>
          </a:p>
        </p:txBody>
      </p:sp>
    </p:spTree>
    <p:extLst>
      <p:ext uri="{BB962C8B-B14F-4D97-AF65-F5344CB8AC3E}">
        <p14:creationId xmlns:p14="http://schemas.microsoft.com/office/powerpoint/2010/main" val="416671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382D-08FE-4F81-8462-4B0F254322A4}"/>
              </a:ext>
            </a:extLst>
          </p:cNvPr>
          <p:cNvSpPr>
            <a:spLocks noGrp="1"/>
          </p:cNvSpPr>
          <p:nvPr>
            <p:ph type="title"/>
          </p:nvPr>
        </p:nvSpPr>
        <p:spPr>
          <a:xfrm>
            <a:off x="457200" y="762000"/>
            <a:ext cx="8229600" cy="762000"/>
          </a:xfrm>
        </p:spPr>
        <p:txBody>
          <a:bodyPr/>
          <a:lstStyle/>
          <a:p>
            <a:r>
              <a:rPr lang="en-US" dirty="0"/>
              <a:t>Transitional Math and Placement</a:t>
            </a:r>
          </a:p>
        </p:txBody>
      </p:sp>
      <p:sp>
        <p:nvSpPr>
          <p:cNvPr id="3" name="Content Placeholder 2">
            <a:extLst>
              <a:ext uri="{FF2B5EF4-FFF2-40B4-BE49-F238E27FC236}">
                <a16:creationId xmlns:a16="http://schemas.microsoft.com/office/drawing/2014/main" id="{8F5DC6AA-5006-4F8D-ADB6-53EB0ED35F0C}"/>
              </a:ext>
            </a:extLst>
          </p:cNvPr>
          <p:cNvSpPr>
            <a:spLocks noGrp="1"/>
          </p:cNvSpPr>
          <p:nvPr>
            <p:ph idx="1"/>
          </p:nvPr>
        </p:nvSpPr>
        <p:spPr>
          <a:xfrm>
            <a:off x="0" y="1458191"/>
            <a:ext cx="9144000" cy="5105400"/>
          </a:xfrm>
        </p:spPr>
        <p:txBody>
          <a:bodyPr/>
          <a:lstStyle/>
          <a:p>
            <a:r>
              <a:rPr lang="en-US" dirty="0"/>
              <a:t>Algebra 2 is not a pre-requisite.</a:t>
            </a:r>
          </a:p>
          <a:p>
            <a:r>
              <a:rPr lang="en-US" dirty="0"/>
              <a:t>Transitional Math was designed for seniors that have been identified as not college-ready.</a:t>
            </a:r>
          </a:p>
          <a:p>
            <a:r>
              <a:rPr lang="en-US" dirty="0"/>
              <a:t>Seniors that are deemed college-ready may take transitional math.</a:t>
            </a:r>
          </a:p>
          <a:p>
            <a:pPr lvl="1"/>
            <a:r>
              <a:rPr lang="en-US" dirty="0"/>
              <a:t>It is suggested that these students take a non-transitional math course.</a:t>
            </a:r>
          </a:p>
          <a:p>
            <a:pPr lvl="1"/>
            <a:r>
              <a:rPr lang="en-US" dirty="0"/>
              <a:t>If the student is debating on taking transitional math or no math class their senior year, it is suggested to allow them to take transitional math.</a:t>
            </a:r>
          </a:p>
        </p:txBody>
      </p:sp>
    </p:spTree>
    <p:extLst>
      <p:ext uri="{BB962C8B-B14F-4D97-AF65-F5344CB8AC3E}">
        <p14:creationId xmlns:p14="http://schemas.microsoft.com/office/powerpoint/2010/main" val="8895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935C-51C3-48C0-82B4-76EB8F5B4D92}"/>
              </a:ext>
            </a:extLst>
          </p:cNvPr>
          <p:cNvSpPr>
            <a:spLocks noGrp="1"/>
          </p:cNvSpPr>
          <p:nvPr>
            <p:ph type="title"/>
          </p:nvPr>
        </p:nvSpPr>
        <p:spPr>
          <a:xfrm>
            <a:off x="964" y="762000"/>
            <a:ext cx="9143035" cy="762000"/>
          </a:xfrm>
        </p:spPr>
        <p:txBody>
          <a:bodyPr/>
          <a:lstStyle/>
          <a:p>
            <a:r>
              <a:rPr lang="en-US" dirty="0"/>
              <a:t>Course Completion</a:t>
            </a:r>
          </a:p>
        </p:txBody>
      </p:sp>
      <p:sp>
        <p:nvSpPr>
          <p:cNvPr id="3" name="Content Placeholder 2">
            <a:extLst>
              <a:ext uri="{FF2B5EF4-FFF2-40B4-BE49-F238E27FC236}">
                <a16:creationId xmlns:a16="http://schemas.microsoft.com/office/drawing/2014/main" id="{9815E6D5-CE3F-45E3-BC7F-D1C21CBA7CCA}"/>
              </a:ext>
            </a:extLst>
          </p:cNvPr>
          <p:cNvSpPr>
            <a:spLocks noGrp="1"/>
          </p:cNvSpPr>
          <p:nvPr>
            <p:ph idx="1"/>
          </p:nvPr>
        </p:nvSpPr>
        <p:spPr>
          <a:xfrm>
            <a:off x="0" y="1524000"/>
            <a:ext cx="9144000" cy="5029200"/>
          </a:xfrm>
        </p:spPr>
        <p:txBody>
          <a:bodyPr vert="horz" lIns="91440" tIns="45720" rIns="91440" bIns="45720" rtlCol="0" anchor="t">
            <a:normAutofit fontScale="92500" lnSpcReduction="20000"/>
          </a:bodyPr>
          <a:lstStyle/>
          <a:p>
            <a:pPr marL="0" indent="0" algn="ctr">
              <a:buNone/>
            </a:pPr>
            <a:r>
              <a:rPr lang="en-US" sz="2800" dirty="0"/>
              <a:t>Seniors that have successfully completed an approved transitional math course (earning a C or better) will receive automatic placement to a college credit mathematics course at any Illinois community college and accepting universities </a:t>
            </a:r>
            <a:r>
              <a:rPr lang="en-US" sz="2800" u="sng" dirty="0"/>
              <a:t>within 18 months of completing the course</a:t>
            </a:r>
            <a:r>
              <a:rPr lang="en-US" sz="2800" dirty="0"/>
              <a:t>.</a:t>
            </a:r>
          </a:p>
          <a:p>
            <a:pPr marL="0" indent="0" algn="ctr">
              <a:buNone/>
            </a:pPr>
            <a:endParaRPr lang="en-US" sz="2800" dirty="0"/>
          </a:p>
          <a:p>
            <a:pPr marL="0" indent="0" algn="ctr">
              <a:buNone/>
            </a:pPr>
            <a:r>
              <a:rPr lang="en-US" sz="2800" dirty="0"/>
              <a:t>Seniors that have unsuccessfully completed transitional math (earning below a C) may be subject to taking a math placement test.</a:t>
            </a:r>
          </a:p>
          <a:p>
            <a:pPr marL="0" indent="0" algn="ctr">
              <a:buNone/>
            </a:pPr>
            <a:endParaRPr lang="en-US" sz="2800" dirty="0"/>
          </a:p>
          <a:p>
            <a:pPr marL="0" indent="0" algn="ctr">
              <a:buNone/>
            </a:pPr>
            <a:r>
              <a:rPr lang="en-US" sz="2800" dirty="0">
                <a:cs typeface="Calibri"/>
              </a:rPr>
              <a:t>For additional information on course approval, please watch the webinar entitled “Transitional Math Portability Process and Documents.”</a:t>
            </a:r>
          </a:p>
        </p:txBody>
      </p:sp>
    </p:spTree>
    <p:extLst>
      <p:ext uri="{BB962C8B-B14F-4D97-AF65-F5344CB8AC3E}">
        <p14:creationId xmlns:p14="http://schemas.microsoft.com/office/powerpoint/2010/main" val="266823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935C-51C3-48C0-82B4-76EB8F5B4D92}"/>
              </a:ext>
            </a:extLst>
          </p:cNvPr>
          <p:cNvSpPr>
            <a:spLocks noGrp="1"/>
          </p:cNvSpPr>
          <p:nvPr>
            <p:ph type="title"/>
          </p:nvPr>
        </p:nvSpPr>
        <p:spPr>
          <a:xfrm>
            <a:off x="0" y="685800"/>
            <a:ext cx="9144000" cy="762000"/>
          </a:xfrm>
        </p:spPr>
        <p:txBody>
          <a:bodyPr/>
          <a:lstStyle/>
          <a:p>
            <a:r>
              <a:rPr lang="en-US" dirty="0"/>
              <a:t>Junior Year Advising</a:t>
            </a:r>
          </a:p>
        </p:txBody>
      </p:sp>
      <p:sp>
        <p:nvSpPr>
          <p:cNvPr id="3" name="Content Placeholder 2">
            <a:extLst>
              <a:ext uri="{FF2B5EF4-FFF2-40B4-BE49-F238E27FC236}">
                <a16:creationId xmlns:a16="http://schemas.microsoft.com/office/drawing/2014/main" id="{9815E6D5-CE3F-45E3-BC7F-D1C21CBA7CCA}"/>
              </a:ext>
            </a:extLst>
          </p:cNvPr>
          <p:cNvSpPr>
            <a:spLocks noGrp="1"/>
          </p:cNvSpPr>
          <p:nvPr>
            <p:ph idx="1"/>
          </p:nvPr>
        </p:nvSpPr>
        <p:spPr>
          <a:xfrm>
            <a:off x="23148" y="1447800"/>
            <a:ext cx="9143999" cy="5029200"/>
          </a:xfrm>
        </p:spPr>
        <p:txBody>
          <a:bodyPr>
            <a:normAutofit fontScale="70000" lnSpcReduction="20000"/>
          </a:bodyPr>
          <a:lstStyle/>
          <a:p>
            <a:pPr marL="0" indent="0">
              <a:buNone/>
            </a:pPr>
            <a:r>
              <a:rPr lang="en-US" dirty="0"/>
              <a:t>A high school junior who has successfully completed state math graduation requirements and </a:t>
            </a:r>
            <a:r>
              <a:rPr lang="en-US" u="sng" dirty="0"/>
              <a:t>meets at least two of the following criteria </a:t>
            </a:r>
            <a:r>
              <a:rPr lang="en-US" dirty="0"/>
              <a:t>is projected to be ready for college level coursework in mathematics when arriving at a postsecondary institution in Illinois.  This determination is conditional based on enrollment in a senior year of math.</a:t>
            </a:r>
          </a:p>
          <a:p>
            <a:pPr marL="0" indent="0">
              <a:buNone/>
            </a:pPr>
            <a:endParaRPr lang="en-US" dirty="0"/>
          </a:p>
          <a:p>
            <a:r>
              <a:rPr lang="en-US" dirty="0"/>
              <a:t>B or better in Algebra 2</a:t>
            </a:r>
          </a:p>
          <a:p>
            <a:r>
              <a:rPr lang="en-US" dirty="0"/>
              <a:t>C or better in a course higher than Algebra 2</a:t>
            </a:r>
          </a:p>
          <a:p>
            <a:r>
              <a:rPr lang="en-US" dirty="0"/>
              <a:t>GPA ≥ 3.0</a:t>
            </a:r>
          </a:p>
          <a:p>
            <a:r>
              <a:rPr lang="en-US" dirty="0"/>
              <a:t>Standardized Assessment: Math SAT or PSAT ≥530 or Math ACT ≥ 22</a:t>
            </a:r>
          </a:p>
          <a:p>
            <a:r>
              <a:rPr lang="en-US" dirty="0"/>
              <a:t>Placement test score (such as ALEKS, Accuplacer, Compass, local placement instrument, etc.) into college-level math at the partner community college after taking their placement exam</a:t>
            </a:r>
          </a:p>
          <a:p>
            <a:r>
              <a:rPr lang="en-US" dirty="0"/>
              <a:t>PARCC math score of 4 or 5</a:t>
            </a:r>
          </a:p>
          <a:p>
            <a:r>
              <a:rPr lang="en-US" dirty="0"/>
              <a:t>Teacher and/or advisor recommendation of college- level math in the senior year.</a:t>
            </a:r>
          </a:p>
        </p:txBody>
      </p:sp>
    </p:spTree>
    <p:extLst>
      <p:ext uri="{BB962C8B-B14F-4D97-AF65-F5344CB8AC3E}">
        <p14:creationId xmlns:p14="http://schemas.microsoft.com/office/powerpoint/2010/main" val="204475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66B1A-8768-4FF4-A2D9-2BE58C9F0916}"/>
              </a:ext>
            </a:extLst>
          </p:cNvPr>
          <p:cNvSpPr>
            <a:spLocks noGrp="1"/>
          </p:cNvSpPr>
          <p:nvPr>
            <p:ph type="title"/>
          </p:nvPr>
        </p:nvSpPr>
        <p:spPr/>
        <p:txBody>
          <a:bodyPr/>
          <a:lstStyle/>
          <a:p>
            <a:r>
              <a:rPr lang="en-US" dirty="0"/>
              <a:t>Junior Year Advising Decision Chart</a:t>
            </a:r>
          </a:p>
        </p:txBody>
      </p:sp>
      <p:pic>
        <p:nvPicPr>
          <p:cNvPr id="5" name="Content Placeholder 4">
            <a:extLst>
              <a:ext uri="{FF2B5EF4-FFF2-40B4-BE49-F238E27FC236}">
                <a16:creationId xmlns:a16="http://schemas.microsoft.com/office/drawing/2014/main" id="{0BD388CD-8BBC-4A95-8018-052C872E41D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514" y="1283825"/>
            <a:ext cx="6480971" cy="5156552"/>
          </a:xfrm>
        </p:spPr>
      </p:pic>
    </p:spTree>
    <p:extLst>
      <p:ext uri="{BB962C8B-B14F-4D97-AF65-F5344CB8AC3E}">
        <p14:creationId xmlns:p14="http://schemas.microsoft.com/office/powerpoint/2010/main" val="244517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142AF-36C4-4B5B-B36F-AF487D21D7AC}"/>
              </a:ext>
            </a:extLst>
          </p:cNvPr>
          <p:cNvSpPr>
            <a:spLocks noGrp="1"/>
          </p:cNvSpPr>
          <p:nvPr>
            <p:ph idx="1"/>
          </p:nvPr>
        </p:nvSpPr>
        <p:spPr>
          <a:xfrm>
            <a:off x="457200" y="2743200"/>
            <a:ext cx="8229600" cy="3657600"/>
          </a:xfrm>
        </p:spPr>
        <p:txBody>
          <a:bodyPr/>
          <a:lstStyle/>
          <a:p>
            <a:pPr marL="0" indent="0" algn="ctr">
              <a:buNone/>
            </a:pPr>
            <a:r>
              <a:rPr lang="en-US"/>
              <a:t>If you have questions, or need further assistance, please reach out to </a:t>
            </a:r>
            <a:r>
              <a:rPr lang="en-US" u="sng">
                <a:hlinkClick r:id="rId2"/>
              </a:rPr>
              <a:t>TRInstruction@isbe.net</a:t>
            </a:r>
            <a:r>
              <a:rPr lang="en-US"/>
              <a:t>.   </a:t>
            </a:r>
          </a:p>
          <a:p>
            <a:endParaRPr lang="en-US" dirty="0"/>
          </a:p>
        </p:txBody>
      </p:sp>
    </p:spTree>
    <p:extLst>
      <p:ext uri="{BB962C8B-B14F-4D97-AF65-F5344CB8AC3E}">
        <p14:creationId xmlns:p14="http://schemas.microsoft.com/office/powerpoint/2010/main" val="1811021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DC679D15685047ACC5530CDD3D8E7B" ma:contentTypeVersion="12" ma:contentTypeDescription="Create a new document." ma:contentTypeScope="" ma:versionID="5de1c01a5b3451fc53fe6b33910d3c9e">
  <xsd:schema xmlns:xsd="http://www.w3.org/2001/XMLSchema" xmlns:xs="http://www.w3.org/2001/XMLSchema" xmlns:p="http://schemas.microsoft.com/office/2006/metadata/properties" xmlns:ns1="http://schemas.microsoft.com/sharepoint/v3" xmlns:ns2="32161f05-83f6-4fea-b805-ba1f5854d304" xmlns:ns3="895eb294-936d-416b-ad7b-6ca7cfc60130" targetNamespace="http://schemas.microsoft.com/office/2006/metadata/properties" ma:root="true" ma:fieldsID="520be8dc76d7d3f7772deac7ac3d8fcb" ns1:_="" ns2:_="" ns3:_="">
    <xsd:import namespace="http://schemas.microsoft.com/sharepoint/v3"/>
    <xsd:import namespace="32161f05-83f6-4fea-b805-ba1f5854d304"/>
    <xsd:import namespace="895eb294-936d-416b-ad7b-6ca7cfc60130"/>
    <xsd:element name="properties">
      <xsd:complexType>
        <xsd:sequence>
          <xsd:element name="documentManagement">
            <xsd:complexType>
              <xsd:all>
                <xsd:element ref="ns1:PublishingStartDate" minOccurs="0"/>
                <xsd:element ref="ns1:PublishingExpirationDate" minOccurs="0"/>
                <xsd:element ref="ns2:SharedWithUsers" minOccurs="0"/>
                <xsd:element ref="ns3:Heading" minOccurs="0"/>
                <xsd:element ref="ns3:DisplayPage" minOccurs="0"/>
                <xsd:element ref="ns3:AdditionalInformation" minOccurs="0"/>
                <xsd:element ref="ns3:SortOrder" minOccurs="0"/>
                <xsd:element ref="ns3:IsForm" minOccurs="0"/>
                <xsd:element ref="ns2:ISBEIsForm" minOccurs="0"/>
                <xsd:element ref="ns3:tempDiv" minOccurs="0"/>
                <xsd:element ref="ns3: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161f05-83f6-4fea-b805-ba1f5854d304"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SBEIsForm" ma:index="16" nillable="true" ma:displayName="ISBEIsForm" ma:default="0" ma:internalName="ISBEIsForm">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95eb294-936d-416b-ad7b-6ca7cfc60130" elementFormDefault="qualified">
    <xsd:import namespace="http://schemas.microsoft.com/office/2006/documentManagement/types"/>
    <xsd:import namespace="http://schemas.microsoft.com/office/infopath/2007/PartnerControls"/>
    <xsd:element name="Heading" ma:index="11" nillable="true" ma:displayName="Heading" ma:internalName="Heading">
      <xsd:simpleType>
        <xsd:restriction base="dms:Text">
          <xsd:maxLength value="255"/>
        </xsd:restriction>
      </xsd:simpleType>
    </xsd:element>
    <xsd:element name="DisplayPage" ma:index="12" nillable="true" ma:displayName="DisplayPage" ma:internalName="DisplayPage">
      <xsd:simpleType>
        <xsd:restriction base="dms:Text">
          <xsd:maxLength value="255"/>
        </xsd:restriction>
      </xsd:simpleType>
    </xsd:element>
    <xsd:element name="AdditionalInformation" ma:index="13" nillable="true" ma:displayName="AdditionalInformation" ma:internalName="AdditionalInformation">
      <xsd:simpleType>
        <xsd:restriction base="dms:Text">
          <xsd:maxLength value="255"/>
        </xsd:restriction>
      </xsd:simpleType>
    </xsd:element>
    <xsd:element name="SortOrder" ma:index="14" nillable="true" ma:displayName="SortOrder" ma:default="999" ma:internalName="SortOrder">
      <xsd:simpleType>
        <xsd:restriction base="dms:Number"/>
      </xsd:simpleType>
    </xsd:element>
    <xsd:element name="IsForm" ma:index="15" nillable="true" ma:displayName="IsForm" ma:default="0" ma:internalName="IsForm">
      <xsd:simpleType>
        <xsd:restriction base="dms:Boolean"/>
      </xsd:simpleType>
    </xsd:element>
    <xsd:element name="tempDiv" ma:index="17" nillable="true" ma:displayName="tempDiv" ma:internalName="tempDiv">
      <xsd:simpleType>
        <xsd:restriction base="dms:Text">
          <xsd:maxLength value="255"/>
        </xsd:restriction>
      </xsd:simpleType>
    </xsd:element>
    <xsd:element name="Department" ma:index="18" nillable="true" ma:displayName="Department" ma:list="{e71061d4-6703-44f8-87cd-029df48c7f9b}" ma:internalName="Department"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dditionalInformation xmlns="895eb294-936d-416b-ad7b-6ca7cfc60130" xsi:nil="true"/>
    <DisplayPage xmlns="895eb294-936d-416b-ad7b-6ca7cfc60130" xsi:nil="true"/>
    <PublishingExpirationDate xmlns="http://schemas.microsoft.com/sharepoint/v3" xsi:nil="true"/>
    <SortOrder xmlns="895eb294-936d-416b-ad7b-6ca7cfc60130">999</SortOrder>
    <tempDiv xmlns="895eb294-936d-416b-ad7b-6ca7cfc60130" xsi:nil="true"/>
    <PublishingStartDate xmlns="http://schemas.microsoft.com/sharepoint/v3" xsi:nil="true"/>
    <IsForm xmlns="895eb294-936d-416b-ad7b-6ca7cfc60130">true</IsForm>
    <Department xmlns="895eb294-936d-416b-ad7b-6ca7cfc60130">10</Department>
    <Heading xmlns="895eb294-936d-416b-ad7b-6ca7cfc60130" xsi:nil="true"/>
    <ISBEIsForm xmlns="32161f05-83f6-4fea-b805-ba1f5854d304">true</ISBEIsForm>
  </documentManagement>
</p:properties>
</file>

<file path=customXml/itemProps1.xml><?xml version="1.0" encoding="utf-8"?>
<ds:datastoreItem xmlns:ds="http://schemas.openxmlformats.org/officeDocument/2006/customXml" ds:itemID="{B65BA2E3-B72E-4DD5-BBC8-18FD439CB3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161f05-83f6-4fea-b805-ba1f5854d304"/>
    <ds:schemaRef ds:uri="895eb294-936d-416b-ad7b-6ca7cfc601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058EC5-3814-4315-B772-4D2725B8F515}">
  <ds:schemaRefs>
    <ds:schemaRef ds:uri="http://schemas.microsoft.com/sharepoint/v3/contenttype/forms"/>
  </ds:schemaRefs>
</ds:datastoreItem>
</file>

<file path=customXml/itemProps3.xml><?xml version="1.0" encoding="utf-8"?>
<ds:datastoreItem xmlns:ds="http://schemas.openxmlformats.org/officeDocument/2006/customXml" ds:itemID="{3781F5C2-1634-40A0-8131-4571E68B85D7}">
  <ds:schemaRefs>
    <ds:schemaRef ds:uri="http://purl.org/dc/dcmitype/"/>
    <ds:schemaRef ds:uri="http://schemas.microsoft.com/office/2006/metadata/properties"/>
    <ds:schemaRef ds:uri="http://schemas.microsoft.com/office/2006/documentManagement/types"/>
    <ds:schemaRef ds:uri="http://schemas.microsoft.com/sharepoint/v3"/>
    <ds:schemaRef ds:uri="http://purl.org/dc/elements/1.1/"/>
    <ds:schemaRef ds:uri="http://purl.org/dc/terms/"/>
    <ds:schemaRef ds:uri="http://schemas.openxmlformats.org/package/2006/metadata/core-properties"/>
    <ds:schemaRef ds:uri="32161f05-83f6-4fea-b805-ba1f5854d304"/>
    <ds:schemaRef ds:uri="http://schemas.microsoft.com/office/infopath/2007/PartnerControls"/>
    <ds:schemaRef ds:uri="895eb294-936d-416b-ad7b-6ca7cfc6013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376</TotalTime>
  <Words>725</Words>
  <Application>Microsoft Office PowerPoint</Application>
  <PresentationFormat>On-screen Show (4:3)</PresentationFormat>
  <Paragraphs>69</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Postsecondary and Workforce Readiness Act  Transitional Math Advising</vt:lpstr>
      <vt:lpstr>Minimum Criteria for Placement</vt:lpstr>
      <vt:lpstr>Rethinking Senior Year</vt:lpstr>
      <vt:lpstr>Transitional Math and Placement</vt:lpstr>
      <vt:lpstr>Course Completion</vt:lpstr>
      <vt:lpstr>Junior Year Advising</vt:lpstr>
      <vt:lpstr>Junior Year Advising Decision Chart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PowerPoint_Template_2 Dec. 2019.pptx</dc:title>
  <dc:creator>GRIFFIN MEGAN</dc:creator>
  <cp:lastModifiedBy>LEAV SAMANTHA</cp:lastModifiedBy>
  <cp:revision>97</cp:revision>
  <dcterms:created xsi:type="dcterms:W3CDTF">2017-07-11T17:48:22Z</dcterms:created>
  <dcterms:modified xsi:type="dcterms:W3CDTF">2020-01-10T22:06:18Z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0x010100BADC679D15685047ACC5530CDD3D8E7B</vt:lpwstr>
  </property>
</Properties>
</file>