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4"/>
  </p:sldMasterIdLst>
  <p:notesMasterIdLst>
    <p:notesMasterId r:id="rId11"/>
  </p:notesMasterIdLst>
  <p:sldIdLst>
    <p:sldId id="266" r:id="rId5"/>
    <p:sldId id="270" r:id="rId6"/>
    <p:sldId id="271" r:id="rId7"/>
    <p:sldId id="273" r:id="rId8"/>
    <p:sldId id="272" r:id="rId9"/>
    <p:sldId id="269" r:id="rId10"/>
  </p:sldIdLst>
  <p:sldSz cx="9144000" cy="6858000" type="screen4x3"/>
  <p:notesSz cx="6858000" cy="2657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3E0"/>
    <a:srgbClr val="003E5A"/>
    <a:srgbClr val="043E5A"/>
    <a:srgbClr val="19A2DC"/>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ED26C-1D34-99E6-72B0-2CC8327F51DD}" v="43" dt="2020-01-03T20:37:41.3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69333" autoAdjust="0"/>
  </p:normalViewPr>
  <p:slideViewPr>
    <p:cSldViewPr>
      <p:cViewPr varScale="1">
        <p:scale>
          <a:sx n="90" d="100"/>
          <a:sy n="90" d="100"/>
        </p:scale>
        <p:origin x="2214" y="96"/>
      </p:cViewPr>
      <p:guideLst>
        <p:guide orient="horz" pos="2160"/>
        <p:guide pos="2880"/>
      </p:guideLst>
    </p:cSldViewPr>
  </p:slideViewPr>
  <p:outlineViewPr>
    <p:cViewPr>
      <p:scale>
        <a:sx n="33" d="100"/>
        <a:sy n="33" d="100"/>
      </p:scale>
      <p:origin x="0" y="-20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1AACADF-4496-48E5-98B4-11F5913ED854}" type="datetimeFigureOut">
              <a:rPr lang="en-US" smtClean="0"/>
              <a:t>1/10/2020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5F7E55C-A733-421E-9123-C8AF8246155C}" type="slidenum">
              <a:rPr lang="en-US" smtClean="0"/>
              <a:t>‹#›</a:t>
            </a:fld>
            <a:endParaRPr lang="en-US"/>
          </a:p>
        </p:txBody>
      </p:sp>
    </p:spTree>
    <p:extLst>
      <p:ext uri="{BB962C8B-B14F-4D97-AF65-F5344CB8AC3E}">
        <p14:creationId xmlns:p14="http://schemas.microsoft.com/office/powerpoint/2010/main" val="168334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1</a:t>
            </a:fld>
            <a:endParaRPr lang="en-US"/>
          </a:p>
        </p:txBody>
      </p:sp>
    </p:spTree>
    <p:extLst>
      <p:ext uri="{BB962C8B-B14F-4D97-AF65-F5344CB8AC3E}">
        <p14:creationId xmlns:p14="http://schemas.microsoft.com/office/powerpoint/2010/main" val="2839179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It is highly recommend that a Local Advisory Panel or LAP should be established and consist of representatives from the community college and partnering school districts.  </a:t>
            </a:r>
          </a:p>
          <a:p>
            <a:endParaRPr lang="en-US" dirty="0">
              <a:cs typeface="Calibri"/>
            </a:endParaRPr>
          </a:p>
          <a:p>
            <a:r>
              <a:rPr lang="en-US" dirty="0">
                <a:cs typeface="Calibri"/>
              </a:rPr>
              <a:t>The LAP is an equal partnership between the community college and patterning school district.</a:t>
            </a:r>
          </a:p>
          <a:p>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2</a:t>
            </a:fld>
            <a:endParaRPr lang="en-US"/>
          </a:p>
        </p:txBody>
      </p:sp>
    </p:spTree>
    <p:extLst>
      <p:ext uri="{BB962C8B-B14F-4D97-AF65-F5344CB8AC3E}">
        <p14:creationId xmlns:p14="http://schemas.microsoft.com/office/powerpoint/2010/main" val="321360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should be part of the Local Advisory Panel?</a:t>
            </a:r>
          </a:p>
          <a:p>
            <a:endParaRPr lang="en-US" dirty="0"/>
          </a:p>
          <a:p>
            <a:r>
              <a:rPr lang="en-US" dirty="0"/>
              <a:t>Members of the LAP should consist of representatives from each high school district and community college.  There should be at least one teacher, administrator, and counselor from the school district and community college.</a:t>
            </a:r>
          </a:p>
          <a:p>
            <a:endParaRPr lang="en-US" dirty="0"/>
          </a:p>
          <a:p>
            <a:r>
              <a:rPr lang="en-US" dirty="0"/>
              <a:t>It is optional to involve universities to participate in the LAP.  </a:t>
            </a:r>
          </a:p>
          <a:p>
            <a:endParaRPr lang="en-US" dirty="0"/>
          </a:p>
          <a:p>
            <a:r>
              <a:rPr lang="en-US" dirty="0"/>
              <a:t>Keep in mind that ALL community colleges are required to take part in Transitional Math but not all universities do.</a:t>
            </a:r>
          </a:p>
        </p:txBody>
      </p:sp>
      <p:sp>
        <p:nvSpPr>
          <p:cNvPr id="4" name="Slide Number Placeholder 3"/>
          <p:cNvSpPr>
            <a:spLocks noGrp="1"/>
          </p:cNvSpPr>
          <p:nvPr>
            <p:ph type="sldNum" sz="quarter" idx="5"/>
          </p:nvPr>
        </p:nvSpPr>
        <p:spPr/>
        <p:txBody>
          <a:bodyPr/>
          <a:lstStyle/>
          <a:p>
            <a:fld id="{25F7E55C-A733-421E-9123-C8AF8246155C}" type="slidenum">
              <a:rPr lang="en-US" smtClean="0"/>
              <a:t>3</a:t>
            </a:fld>
            <a:endParaRPr lang="en-US"/>
          </a:p>
        </p:txBody>
      </p:sp>
    </p:spTree>
    <p:extLst>
      <p:ext uri="{BB962C8B-B14F-4D97-AF65-F5344CB8AC3E}">
        <p14:creationId xmlns:p14="http://schemas.microsoft.com/office/powerpoint/2010/main" val="369997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LAP will review portability documents and choose a representative of the courses for each pathway.  This means that the LAP will not submit to the Statewide Portability Panel every Transitional Math course for approval.  The LAP will select and submit a singular course that represents all of the partnering high school districts Transitional Math courses.</a:t>
            </a:r>
          </a:p>
          <a:p>
            <a:endParaRPr lang="en-US" dirty="0">
              <a:cs typeface="Calibri"/>
            </a:endParaRPr>
          </a:p>
          <a:p>
            <a:r>
              <a:rPr lang="en-US" dirty="0">
                <a:cs typeface="Calibri"/>
              </a:rPr>
              <a:t>The community college representative will submit the representative's course documents through iplacement.org, which is very similar to the Illinois Articulation Initiative or IAI process, to the Statewide Portability Panel for review.</a:t>
            </a:r>
          </a:p>
          <a:p>
            <a:endParaRPr lang="en-US" dirty="0">
              <a:cs typeface="Calibri"/>
            </a:endParaRPr>
          </a:p>
          <a:p>
            <a:r>
              <a:rPr lang="en-US" dirty="0">
                <a:cs typeface="Calibri"/>
              </a:rPr>
              <a:t>For additional information on the Portability, please watch the webinar entitled "Transitional Math Portability Process and Documents."</a:t>
            </a:r>
          </a:p>
        </p:txBody>
      </p:sp>
      <p:sp>
        <p:nvSpPr>
          <p:cNvPr id="4" name="Slide Number Placeholder 3"/>
          <p:cNvSpPr>
            <a:spLocks noGrp="1"/>
          </p:cNvSpPr>
          <p:nvPr>
            <p:ph type="sldNum" sz="quarter" idx="5"/>
          </p:nvPr>
        </p:nvSpPr>
        <p:spPr/>
        <p:txBody>
          <a:bodyPr/>
          <a:lstStyle/>
          <a:p>
            <a:fld id="{25F7E55C-A733-421E-9123-C8AF8246155C}" type="slidenum">
              <a:rPr lang="en-US" smtClean="0"/>
              <a:t>4</a:t>
            </a:fld>
            <a:endParaRPr lang="en-US"/>
          </a:p>
        </p:txBody>
      </p:sp>
    </p:spTree>
    <p:extLst>
      <p:ext uri="{BB962C8B-B14F-4D97-AF65-F5344CB8AC3E}">
        <p14:creationId xmlns:p14="http://schemas.microsoft.com/office/powerpoint/2010/main" val="504005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Font typeface="+mj-lt"/>
              <a:buAutoNum type="arabicPeriod"/>
            </a:pPr>
            <a:r>
              <a:rPr lang="en-US" dirty="0"/>
              <a:t>LAP should be established.</a:t>
            </a:r>
          </a:p>
          <a:p>
            <a:pPr marL="232943" indent="-232943">
              <a:buFont typeface="+mj-lt"/>
              <a:buAutoNum type="arabicPeriod"/>
            </a:pPr>
            <a:r>
              <a:rPr lang="en-US" dirty="0"/>
              <a:t>As a partnership, the school district and community college representatives should create the Memorandum of Understanding.</a:t>
            </a:r>
          </a:p>
          <a:p>
            <a:pPr marL="232943" indent="-232943">
              <a:buFont typeface="+mj-lt"/>
              <a:buAutoNum type="arabicPeriod"/>
            </a:pPr>
            <a:r>
              <a:rPr lang="en-US" dirty="0"/>
              <a:t>School districts will use the MOU to create and plan their Transitional Math Course for implementation.</a:t>
            </a:r>
          </a:p>
          <a:p>
            <a:pPr marL="232943" indent="-232943">
              <a:buFont typeface="+mj-lt"/>
              <a:buAutoNum type="arabicPeriod"/>
            </a:pPr>
            <a:r>
              <a:rPr lang="en-US" dirty="0"/>
              <a:t>School districts will create and complete syllabus and competencies spreadsheet for each pathway offered and submit to the LAP.</a:t>
            </a:r>
          </a:p>
          <a:p>
            <a:pPr marL="232943" indent="-232943">
              <a:buFont typeface="+mj-lt"/>
              <a:buAutoNum type="arabicPeriod"/>
            </a:pPr>
            <a:r>
              <a:rPr lang="en-US" dirty="0"/>
              <a:t>LAP will collect syllabi and competency spreadsheets from school districts.</a:t>
            </a:r>
          </a:p>
          <a:p>
            <a:pPr marL="232943" indent="-232943">
              <a:buFont typeface="+mj-lt"/>
              <a:buAutoNum type="arabicPeriod"/>
            </a:pPr>
            <a:r>
              <a:rPr lang="en-US" dirty="0"/>
              <a:t>LAP will approve all partnering school district courses.  LAP will provide feedback if necessary.</a:t>
            </a:r>
          </a:p>
          <a:p>
            <a:pPr marL="232943" indent="-232943">
              <a:buFont typeface="+mj-lt"/>
              <a:buAutoNum type="arabicPeriod"/>
            </a:pPr>
            <a:r>
              <a:rPr lang="en-US" dirty="0"/>
              <a:t>LAP will select a representative course to submit to the Statewide Portability Panel for approval.</a:t>
            </a:r>
          </a:p>
          <a:p>
            <a:pPr marL="232943" indent="-232943">
              <a:buFont typeface="+mj-lt"/>
              <a:buAutoNum type="arabicPeriod"/>
            </a:pPr>
            <a:r>
              <a:rPr lang="en-US" dirty="0"/>
              <a:t>SPP will determine course approval during Statewide Portability Panel Meeting (Fall or Spring of each school year).</a:t>
            </a:r>
          </a:p>
          <a:p>
            <a:pPr marL="232410" indent="-232410">
              <a:buFont typeface="+mj-lt"/>
              <a:buAutoNum type="arabicPeriod"/>
            </a:pPr>
            <a:r>
              <a:rPr lang="en-US" dirty="0"/>
              <a:t>LAP will maintain records for portability codes in partnership and communicate additional portable courses to the SPP.</a:t>
            </a:r>
            <a:endParaRPr lang="en-US" dirty="0">
              <a:cs typeface="Calibri"/>
            </a:endParaRPr>
          </a:p>
          <a:p>
            <a:pPr marL="232410" indent="-232410">
              <a:buFont typeface="+mj-lt"/>
              <a:buAutoNum type="arabicPeriod"/>
            </a:pPr>
            <a:r>
              <a:rPr lang="en-US" dirty="0"/>
              <a:t>Once approved by the SPP, partnering school districts can now place portability code on student transcripts.</a:t>
            </a:r>
            <a:endParaRPr lang="en-US" dirty="0">
              <a:cs typeface="Calibri"/>
            </a:endParaRPr>
          </a:p>
          <a:p>
            <a:pPr marL="232943" indent="-232943">
              <a:buFont typeface="+mj-lt"/>
              <a:buAutoNum type="arabicPeriod"/>
            </a:pPr>
            <a:endParaRPr lang="en-US" dirty="0"/>
          </a:p>
          <a:p>
            <a:r>
              <a:rPr lang="en-US" dirty="0">
                <a:cs typeface="Calibri"/>
              </a:rPr>
              <a:t>For additional information on </a:t>
            </a:r>
            <a:r>
              <a:rPr lang="en-US">
                <a:cs typeface="Calibri"/>
              </a:rPr>
              <a:t>the Portability, please watch the webinar entitled "Transitional Math Portability Process and Documents."</a:t>
            </a:r>
            <a:endParaRPr lang="en-US" dirty="0">
              <a:cs typeface="Calibri"/>
            </a:endParaRPr>
          </a:p>
        </p:txBody>
      </p:sp>
      <p:sp>
        <p:nvSpPr>
          <p:cNvPr id="4" name="Slide Number Placeholder 3"/>
          <p:cNvSpPr>
            <a:spLocks noGrp="1"/>
          </p:cNvSpPr>
          <p:nvPr>
            <p:ph type="sldNum" sz="quarter" idx="5"/>
          </p:nvPr>
        </p:nvSpPr>
        <p:spPr/>
        <p:txBody>
          <a:bodyPr/>
          <a:lstStyle/>
          <a:p>
            <a:fld id="{25F7E55C-A733-421E-9123-C8AF8246155C}" type="slidenum">
              <a:rPr lang="en-US" smtClean="0"/>
              <a:t>5</a:t>
            </a:fld>
            <a:endParaRPr lang="en-US"/>
          </a:p>
        </p:txBody>
      </p:sp>
    </p:spTree>
    <p:extLst>
      <p:ext uri="{BB962C8B-B14F-4D97-AF65-F5344CB8AC3E}">
        <p14:creationId xmlns:p14="http://schemas.microsoft.com/office/powerpoint/2010/main" val="300848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6</a:t>
            </a:fld>
            <a:endParaRPr lang="en-US"/>
          </a:p>
        </p:txBody>
      </p:sp>
    </p:spTree>
    <p:extLst>
      <p:ext uri="{BB962C8B-B14F-4D97-AF65-F5344CB8AC3E}">
        <p14:creationId xmlns:p14="http://schemas.microsoft.com/office/powerpoint/2010/main" val="2033926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4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0ABF9FC-4520-42F6-A4F9-7CE0E13F0CCF}" type="datetimeFigureOut">
              <a:rPr lang="en-US" smtClean="0"/>
              <a:t>1/10/2020</a:t>
            </a:fld>
            <a:endParaRPr lang="en-US" dirty="0"/>
          </a:p>
        </p:txBody>
      </p:sp>
      <p:sp>
        <p:nvSpPr>
          <p:cNvPr id="7"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2417500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948924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170993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30460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1978021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31927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264529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663428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243124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3824"/>
            <a:ext cx="3008313" cy="106497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826976"/>
            <a:ext cx="3008313" cy="4299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536085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145786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477000"/>
            <a:ext cx="9144000" cy="304800"/>
          </a:xfrm>
          <a:prstGeom prst="rect">
            <a:avLst/>
          </a:prstGeom>
          <a:solidFill>
            <a:srgbClr val="043E5A"/>
          </a:solidFill>
          <a:ln>
            <a:solidFill>
              <a:srgbClr val="003E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Placeholder 1"/>
          <p:cNvSpPr>
            <a:spLocks noGrp="1"/>
          </p:cNvSpPr>
          <p:nvPr>
            <p:ph type="title"/>
          </p:nvPr>
        </p:nvSpPr>
        <p:spPr>
          <a:xfrm>
            <a:off x="457200" y="533400"/>
            <a:ext cx="8229600" cy="762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95400"/>
            <a:ext cx="8229600" cy="5105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58881"/>
            <a:ext cx="9144000" cy="398320"/>
          </a:xfrm>
          <a:prstGeom prst="rect">
            <a:avLst/>
          </a:prstGeom>
          <a:solidFill>
            <a:srgbClr val="003E5A"/>
          </a:solidFill>
          <a:ln>
            <a:solidFill>
              <a:srgbClr val="003E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 name="Rectangle 8"/>
          <p:cNvSpPr/>
          <p:nvPr userDrawn="1"/>
        </p:nvSpPr>
        <p:spPr>
          <a:xfrm>
            <a:off x="0" y="549434"/>
            <a:ext cx="9144000" cy="63071"/>
          </a:xfrm>
          <a:prstGeom prst="rect">
            <a:avLst/>
          </a:prstGeom>
          <a:solidFill>
            <a:srgbClr val="00A3E0"/>
          </a:solidFill>
          <a:ln>
            <a:solidFill>
              <a:srgbClr val="00A3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pic>
        <p:nvPicPr>
          <p:cNvPr id="4"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20595"/>
            <a:ext cx="4623313" cy="789346"/>
          </a:xfrm>
          <a:prstGeom prst="rect">
            <a:avLst/>
          </a:prstGeom>
        </p:spPr>
      </p:pic>
    </p:spTree>
    <p:extLst>
      <p:ext uri="{BB962C8B-B14F-4D97-AF65-F5344CB8AC3E}">
        <p14:creationId xmlns:p14="http://schemas.microsoft.com/office/powerpoint/2010/main" val="424984314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TRInstruction@isbe.ne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2819399"/>
          </a:xfrm>
        </p:spPr>
        <p:txBody>
          <a:bodyPr>
            <a:noAutofit/>
          </a:bodyPr>
          <a:lstStyle/>
          <a:p>
            <a:r>
              <a:rPr lang="en-US" sz="3200" dirty="0"/>
              <a:t>Postsecondary and Workforce Readiness Act</a:t>
            </a:r>
            <a:br>
              <a:rPr lang="en-US" sz="4800" dirty="0"/>
            </a:br>
            <a:br>
              <a:rPr lang="en-US" sz="4800" dirty="0"/>
            </a:br>
            <a:r>
              <a:rPr lang="en-US" dirty="0"/>
              <a:t>Transitional Math</a:t>
            </a:r>
            <a:br>
              <a:rPr lang="en-US" dirty="0"/>
            </a:br>
            <a:r>
              <a:rPr lang="en-US" dirty="0"/>
              <a:t>Local Advisory Panel</a:t>
            </a:r>
            <a:endParaRPr lang="en-US" sz="4800" dirty="0"/>
          </a:p>
        </p:txBody>
      </p:sp>
      <p:sp>
        <p:nvSpPr>
          <p:cNvPr id="3" name="Subtitle 2"/>
          <p:cNvSpPr>
            <a:spLocks noGrp="1"/>
          </p:cNvSpPr>
          <p:nvPr>
            <p:ph type="subTitle" idx="1"/>
          </p:nvPr>
        </p:nvSpPr>
        <p:spPr>
          <a:xfrm>
            <a:off x="0" y="4191000"/>
            <a:ext cx="9144000" cy="1676400"/>
          </a:xfrm>
        </p:spPr>
        <p:txBody>
          <a:bodyPr>
            <a:normAutofit lnSpcReduction="10000"/>
          </a:bodyPr>
          <a:lstStyle/>
          <a:p>
            <a:r>
              <a:rPr lang="en-US" dirty="0"/>
              <a:t>Samantha </a:t>
            </a:r>
            <a:r>
              <a:rPr lang="en-US" dirty="0" err="1"/>
              <a:t>Leav</a:t>
            </a:r>
            <a:endParaRPr lang="en-US" dirty="0"/>
          </a:p>
          <a:p>
            <a:r>
              <a:rPr lang="en-US" dirty="0"/>
              <a:t>Math Principal Consultant</a:t>
            </a:r>
          </a:p>
          <a:p>
            <a:r>
              <a:rPr lang="en-US" dirty="0"/>
              <a:t>Illinois State Board of Education</a:t>
            </a:r>
          </a:p>
        </p:txBody>
      </p:sp>
    </p:spTree>
    <p:extLst>
      <p:ext uri="{BB962C8B-B14F-4D97-AF65-F5344CB8AC3E}">
        <p14:creationId xmlns:p14="http://schemas.microsoft.com/office/powerpoint/2010/main" val="1702074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39E52-B2D4-4645-8472-062BF5893A9C}"/>
              </a:ext>
            </a:extLst>
          </p:cNvPr>
          <p:cNvSpPr>
            <a:spLocks noGrp="1"/>
          </p:cNvSpPr>
          <p:nvPr>
            <p:ph type="title"/>
          </p:nvPr>
        </p:nvSpPr>
        <p:spPr>
          <a:xfrm>
            <a:off x="-38100" y="609600"/>
            <a:ext cx="9182100" cy="762000"/>
          </a:xfrm>
        </p:spPr>
        <p:txBody>
          <a:bodyPr/>
          <a:lstStyle/>
          <a:p>
            <a:r>
              <a:rPr lang="en-US" dirty="0"/>
              <a:t>What is the Local Advisory Panel?</a:t>
            </a:r>
          </a:p>
        </p:txBody>
      </p:sp>
      <p:sp>
        <p:nvSpPr>
          <p:cNvPr id="3" name="Content Placeholder 2">
            <a:extLst>
              <a:ext uri="{FF2B5EF4-FFF2-40B4-BE49-F238E27FC236}">
                <a16:creationId xmlns:a16="http://schemas.microsoft.com/office/drawing/2014/main" id="{0C0D860B-84EC-4BE1-B3C8-7CFD745475DC}"/>
              </a:ext>
            </a:extLst>
          </p:cNvPr>
          <p:cNvSpPr>
            <a:spLocks noGrp="1"/>
          </p:cNvSpPr>
          <p:nvPr>
            <p:ph idx="1"/>
          </p:nvPr>
        </p:nvSpPr>
        <p:spPr>
          <a:xfrm>
            <a:off x="-38100" y="1371600"/>
            <a:ext cx="9182100" cy="5105400"/>
          </a:xfrm>
        </p:spPr>
        <p:txBody>
          <a:bodyPr/>
          <a:lstStyle/>
          <a:p>
            <a:pPr marL="0" indent="0" algn="ctr">
              <a:buNone/>
            </a:pPr>
            <a:r>
              <a:rPr lang="en-US" dirty="0"/>
              <a:t>The Local Advisory Panel (LAP) is an equal partnership between a community college and partnering school districts.</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Statewide Portability Panel (SPP) recommends as a best practice to create a LAP.</a:t>
            </a:r>
          </a:p>
        </p:txBody>
      </p:sp>
      <p:pic>
        <p:nvPicPr>
          <p:cNvPr id="5" name="Picture 4">
            <a:extLst>
              <a:ext uri="{FF2B5EF4-FFF2-40B4-BE49-F238E27FC236}">
                <a16:creationId xmlns:a16="http://schemas.microsoft.com/office/drawing/2014/main" id="{B7B94172-9DFA-4EAA-88CB-5D0E9592BB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0576" y="3048000"/>
            <a:ext cx="3562847" cy="2086266"/>
          </a:xfrm>
          <a:prstGeom prst="rect">
            <a:avLst/>
          </a:prstGeom>
        </p:spPr>
      </p:pic>
    </p:spTree>
    <p:extLst>
      <p:ext uri="{BB962C8B-B14F-4D97-AF65-F5344CB8AC3E}">
        <p14:creationId xmlns:p14="http://schemas.microsoft.com/office/powerpoint/2010/main" val="1778429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18D7A-C4A2-40BF-8D92-3A543EE710AF}"/>
              </a:ext>
            </a:extLst>
          </p:cNvPr>
          <p:cNvSpPr>
            <a:spLocks noGrp="1"/>
          </p:cNvSpPr>
          <p:nvPr>
            <p:ph type="title"/>
          </p:nvPr>
        </p:nvSpPr>
        <p:spPr>
          <a:xfrm>
            <a:off x="0" y="1752600"/>
            <a:ext cx="9144000" cy="914400"/>
          </a:xfrm>
        </p:spPr>
        <p:txBody>
          <a:bodyPr>
            <a:normAutofit/>
          </a:bodyPr>
          <a:lstStyle/>
          <a:p>
            <a:r>
              <a:rPr lang="en-US" sz="4400" dirty="0"/>
              <a:t>Who is on the Local Advisory Panel?</a:t>
            </a:r>
          </a:p>
        </p:txBody>
      </p:sp>
      <p:sp>
        <p:nvSpPr>
          <p:cNvPr id="3" name="Content Placeholder 2">
            <a:extLst>
              <a:ext uri="{FF2B5EF4-FFF2-40B4-BE49-F238E27FC236}">
                <a16:creationId xmlns:a16="http://schemas.microsoft.com/office/drawing/2014/main" id="{CCC0F7E3-6910-4463-80BA-6810FD95ABB1}"/>
              </a:ext>
            </a:extLst>
          </p:cNvPr>
          <p:cNvSpPr>
            <a:spLocks noGrp="1"/>
          </p:cNvSpPr>
          <p:nvPr>
            <p:ph idx="1"/>
          </p:nvPr>
        </p:nvSpPr>
        <p:spPr>
          <a:xfrm>
            <a:off x="0" y="2667000"/>
            <a:ext cx="9144000" cy="2514600"/>
          </a:xfrm>
        </p:spPr>
        <p:txBody>
          <a:bodyPr>
            <a:normAutofit lnSpcReduction="10000"/>
          </a:bodyPr>
          <a:lstStyle/>
          <a:p>
            <a:pPr marL="0" indent="0" algn="ctr">
              <a:buNone/>
            </a:pPr>
            <a:r>
              <a:rPr lang="en-US" dirty="0"/>
              <a:t>Members of the Local Advisory Panel should consist of representatives from each high school district and community college.  There should be at least one teacher and administrator from the high school district and community college level.</a:t>
            </a:r>
          </a:p>
        </p:txBody>
      </p:sp>
    </p:spTree>
    <p:extLst>
      <p:ext uri="{BB962C8B-B14F-4D97-AF65-F5344CB8AC3E}">
        <p14:creationId xmlns:p14="http://schemas.microsoft.com/office/powerpoint/2010/main" val="3393946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762000"/>
          </a:xfrm>
        </p:spPr>
        <p:txBody>
          <a:bodyPr>
            <a:normAutofit/>
          </a:bodyPr>
          <a:lstStyle/>
          <a:p>
            <a:r>
              <a:rPr lang="en-US" sz="4400" dirty="0"/>
              <a:t>Local Advisory Panel</a:t>
            </a:r>
          </a:p>
        </p:txBody>
      </p:sp>
      <p:sp>
        <p:nvSpPr>
          <p:cNvPr id="7" name="Content Placeholder 6">
            <a:extLst>
              <a:ext uri="{FF2B5EF4-FFF2-40B4-BE49-F238E27FC236}">
                <a16:creationId xmlns:a16="http://schemas.microsoft.com/office/drawing/2014/main" id="{73D71BE3-563E-48B0-838D-4D23F4019BBE}"/>
              </a:ext>
            </a:extLst>
          </p:cNvPr>
          <p:cNvSpPr>
            <a:spLocks noGrp="1"/>
          </p:cNvSpPr>
          <p:nvPr>
            <p:ph idx="1"/>
          </p:nvPr>
        </p:nvSpPr>
        <p:spPr>
          <a:xfrm>
            <a:off x="0" y="1295400"/>
            <a:ext cx="9144000" cy="4876126"/>
          </a:xfrm>
        </p:spPr>
        <p:txBody>
          <a:bodyPr vert="horz" lIns="91440" tIns="45720" rIns="91440" bIns="45720" rtlCol="0" anchor="t">
            <a:normAutofit/>
          </a:bodyPr>
          <a:lstStyle/>
          <a:p>
            <a:pPr fontAlgn="base"/>
            <a:r>
              <a:rPr lang="en-US" sz="2000" dirty="0"/>
              <a:t>A Local Advisory Panel should be established and consist of representatives of the partnering high school districts and community college.</a:t>
            </a:r>
          </a:p>
          <a:p>
            <a:pPr fontAlgn="base"/>
            <a:r>
              <a:rPr lang="en-US" sz="2000" dirty="0"/>
              <a:t>The LAP will review portability documents and choose a representative course for each pathway</a:t>
            </a:r>
            <a:endParaRPr lang="en-US" sz="2000" dirty="0">
              <a:cs typeface="Calibri"/>
            </a:endParaRPr>
          </a:p>
          <a:p>
            <a:pPr fontAlgn="base"/>
            <a:r>
              <a:rPr lang="en-US" sz="2000" dirty="0"/>
              <a:t>The community college will submit the documents through the iplacement.org (IAI) system established for transitional math to the Statewide Portability Panel (SPP) for review.​</a:t>
            </a:r>
          </a:p>
          <a:p>
            <a:endParaRPr lang="en-US" sz="2000" dirty="0"/>
          </a:p>
        </p:txBody>
      </p:sp>
      <p:pic>
        <p:nvPicPr>
          <p:cNvPr id="5" name="Picture 4">
            <a:extLst>
              <a:ext uri="{FF2B5EF4-FFF2-40B4-BE49-F238E27FC236}">
                <a16:creationId xmlns:a16="http://schemas.microsoft.com/office/drawing/2014/main" id="{9E194164-52D8-40BD-B716-AF8670A2E004}"/>
              </a:ext>
            </a:extLst>
          </p:cNvPr>
          <p:cNvPicPr>
            <a:picLocks noChangeAspect="1"/>
          </p:cNvPicPr>
          <p:nvPr/>
        </p:nvPicPr>
        <p:blipFill>
          <a:blip r:embed="rId3"/>
          <a:stretch>
            <a:fillRect/>
          </a:stretch>
        </p:blipFill>
        <p:spPr>
          <a:xfrm>
            <a:off x="2022542" y="3276600"/>
            <a:ext cx="5098915" cy="2612894"/>
          </a:xfrm>
          <a:prstGeom prst="rect">
            <a:avLst/>
          </a:prstGeom>
        </p:spPr>
      </p:pic>
      <p:sp>
        <p:nvSpPr>
          <p:cNvPr id="3" name="Rectangle 2">
            <a:extLst>
              <a:ext uri="{FF2B5EF4-FFF2-40B4-BE49-F238E27FC236}">
                <a16:creationId xmlns:a16="http://schemas.microsoft.com/office/drawing/2014/main" id="{B7010ED6-36B7-4756-90DB-5C67F9EE8C8E}"/>
              </a:ext>
            </a:extLst>
          </p:cNvPr>
          <p:cNvSpPr/>
          <p:nvPr/>
        </p:nvSpPr>
        <p:spPr>
          <a:xfrm>
            <a:off x="0" y="5861141"/>
            <a:ext cx="9144000" cy="646331"/>
          </a:xfrm>
          <a:prstGeom prst="rect">
            <a:avLst/>
          </a:prstGeom>
        </p:spPr>
        <p:txBody>
          <a:bodyPr wrap="square">
            <a:spAutoFit/>
          </a:bodyPr>
          <a:lstStyle/>
          <a:p>
            <a:pPr algn="ctr"/>
            <a:r>
              <a:rPr lang="en-US" dirty="0">
                <a:cs typeface="Calibri"/>
              </a:rPr>
              <a:t>For additional information on the Portability, please watch the webinar entitled "Transitional Math Portability Process and Documents."</a:t>
            </a:r>
          </a:p>
        </p:txBody>
      </p:sp>
    </p:spTree>
    <p:extLst>
      <p:ext uri="{BB962C8B-B14F-4D97-AF65-F5344CB8AC3E}">
        <p14:creationId xmlns:p14="http://schemas.microsoft.com/office/powerpoint/2010/main" val="4037572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3CB0D8-15F9-4DC1-AE30-FF7A3BF5D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631" y="1138099"/>
            <a:ext cx="8179649" cy="4876800"/>
          </a:xfrm>
          <a:prstGeom prst="rect">
            <a:avLst/>
          </a:prstGeom>
        </p:spPr>
      </p:pic>
      <p:sp>
        <p:nvSpPr>
          <p:cNvPr id="2" name="Title 1">
            <a:extLst>
              <a:ext uri="{FF2B5EF4-FFF2-40B4-BE49-F238E27FC236}">
                <a16:creationId xmlns:a16="http://schemas.microsoft.com/office/drawing/2014/main" id="{A3E090D4-31AC-4A0D-8F47-76EABA6BCBB7}"/>
              </a:ext>
            </a:extLst>
          </p:cNvPr>
          <p:cNvSpPr>
            <a:spLocks noGrp="1"/>
          </p:cNvSpPr>
          <p:nvPr>
            <p:ph type="title"/>
          </p:nvPr>
        </p:nvSpPr>
        <p:spPr>
          <a:xfrm>
            <a:off x="-3544" y="533400"/>
            <a:ext cx="9144000" cy="762000"/>
          </a:xfrm>
        </p:spPr>
        <p:txBody>
          <a:bodyPr>
            <a:normAutofit/>
          </a:bodyPr>
          <a:lstStyle/>
          <a:p>
            <a:r>
              <a:rPr lang="en-US" dirty="0"/>
              <a:t>What does the Local Advisory Panel Do?</a:t>
            </a:r>
          </a:p>
        </p:txBody>
      </p:sp>
      <p:sp>
        <p:nvSpPr>
          <p:cNvPr id="4" name="Rectangle 3">
            <a:extLst>
              <a:ext uri="{FF2B5EF4-FFF2-40B4-BE49-F238E27FC236}">
                <a16:creationId xmlns:a16="http://schemas.microsoft.com/office/drawing/2014/main" id="{9EC0EF07-375E-4906-9889-3D6FE6F6B2D2}"/>
              </a:ext>
            </a:extLst>
          </p:cNvPr>
          <p:cNvSpPr/>
          <p:nvPr/>
        </p:nvSpPr>
        <p:spPr>
          <a:xfrm>
            <a:off x="0" y="5861141"/>
            <a:ext cx="9144000" cy="646331"/>
          </a:xfrm>
          <a:prstGeom prst="rect">
            <a:avLst/>
          </a:prstGeom>
        </p:spPr>
        <p:txBody>
          <a:bodyPr wrap="square">
            <a:spAutoFit/>
          </a:bodyPr>
          <a:lstStyle/>
          <a:p>
            <a:pPr algn="ctr"/>
            <a:r>
              <a:rPr lang="en-US" dirty="0">
                <a:cs typeface="Calibri"/>
              </a:rPr>
              <a:t>For additional information on the Portability, please watch the webinar entitled "Transitional Math Portability Process and Documents."</a:t>
            </a:r>
          </a:p>
        </p:txBody>
      </p:sp>
    </p:spTree>
    <p:extLst>
      <p:ext uri="{BB962C8B-B14F-4D97-AF65-F5344CB8AC3E}">
        <p14:creationId xmlns:p14="http://schemas.microsoft.com/office/powerpoint/2010/main" val="363247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142AF-36C4-4B5B-B36F-AF487D21D7AC}"/>
              </a:ext>
            </a:extLst>
          </p:cNvPr>
          <p:cNvSpPr>
            <a:spLocks noGrp="1"/>
          </p:cNvSpPr>
          <p:nvPr>
            <p:ph idx="1"/>
          </p:nvPr>
        </p:nvSpPr>
        <p:spPr>
          <a:xfrm>
            <a:off x="457200" y="2743200"/>
            <a:ext cx="8229600" cy="3657600"/>
          </a:xfrm>
        </p:spPr>
        <p:txBody>
          <a:bodyPr/>
          <a:lstStyle/>
          <a:p>
            <a:pPr marL="0" indent="0" algn="ctr">
              <a:buNone/>
            </a:pPr>
            <a:r>
              <a:rPr lang="en-US" dirty="0"/>
              <a:t>If you have questions, or need further assistance, please reach out to </a:t>
            </a:r>
            <a:r>
              <a:rPr lang="en-US" u="sng" dirty="0">
                <a:hlinkClick r:id="rId3"/>
              </a:rPr>
              <a:t>TRInstruction@isbe.net</a:t>
            </a:r>
            <a:r>
              <a:rPr lang="en-US" dirty="0"/>
              <a:t>.   </a:t>
            </a:r>
          </a:p>
          <a:p>
            <a:pPr marL="0" indent="0" algn="ctr">
              <a:buNone/>
            </a:pPr>
            <a:r>
              <a:rPr lang="en-US" dirty="0"/>
              <a:t>  </a:t>
            </a:r>
          </a:p>
          <a:p>
            <a:endParaRPr lang="en-US" dirty="0"/>
          </a:p>
        </p:txBody>
      </p:sp>
    </p:spTree>
    <p:extLst>
      <p:ext uri="{BB962C8B-B14F-4D97-AF65-F5344CB8AC3E}">
        <p14:creationId xmlns:p14="http://schemas.microsoft.com/office/powerpoint/2010/main" val="1811021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dditionalInformation xmlns="895eb294-936d-416b-ad7b-6ca7cfc60130" xsi:nil="true"/>
    <DisplayPage xmlns="895eb294-936d-416b-ad7b-6ca7cfc60130" xsi:nil="true"/>
    <PublishingExpirationDate xmlns="http://schemas.microsoft.com/sharepoint/v3" xsi:nil="true"/>
    <SortOrder xmlns="895eb294-936d-416b-ad7b-6ca7cfc60130">999</SortOrder>
    <tempDiv xmlns="895eb294-936d-416b-ad7b-6ca7cfc60130" xsi:nil="true"/>
    <PublishingStartDate xmlns="http://schemas.microsoft.com/sharepoint/v3" xsi:nil="true"/>
    <IsForm xmlns="895eb294-936d-416b-ad7b-6ca7cfc60130">true</IsForm>
    <Department xmlns="895eb294-936d-416b-ad7b-6ca7cfc60130">10</Department>
    <Heading xmlns="895eb294-936d-416b-ad7b-6ca7cfc60130" xsi:nil="true"/>
    <ISBEIsForm xmlns="32161f05-83f6-4fea-b805-ba1f5854d304">true</ISBEIsForm>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DC679D15685047ACC5530CDD3D8E7B" ma:contentTypeVersion="12" ma:contentTypeDescription="Create a new document." ma:contentTypeScope="" ma:versionID="5de1c01a5b3451fc53fe6b33910d3c9e">
  <xsd:schema xmlns:xsd="http://www.w3.org/2001/XMLSchema" xmlns:xs="http://www.w3.org/2001/XMLSchema" xmlns:p="http://schemas.microsoft.com/office/2006/metadata/properties" xmlns:ns1="http://schemas.microsoft.com/sharepoint/v3" xmlns:ns2="32161f05-83f6-4fea-b805-ba1f5854d304" xmlns:ns3="895eb294-936d-416b-ad7b-6ca7cfc60130" targetNamespace="http://schemas.microsoft.com/office/2006/metadata/properties" ma:root="true" ma:fieldsID="520be8dc76d7d3f7772deac7ac3d8fcb" ns1:_="" ns2:_="" ns3:_="">
    <xsd:import namespace="http://schemas.microsoft.com/sharepoint/v3"/>
    <xsd:import namespace="32161f05-83f6-4fea-b805-ba1f5854d304"/>
    <xsd:import namespace="895eb294-936d-416b-ad7b-6ca7cfc60130"/>
    <xsd:element name="properties">
      <xsd:complexType>
        <xsd:sequence>
          <xsd:element name="documentManagement">
            <xsd:complexType>
              <xsd:all>
                <xsd:element ref="ns1:PublishingStartDate" minOccurs="0"/>
                <xsd:element ref="ns1:PublishingExpirationDate" minOccurs="0"/>
                <xsd:element ref="ns2:SharedWithUsers" minOccurs="0"/>
                <xsd:element ref="ns3:Heading" minOccurs="0"/>
                <xsd:element ref="ns3:DisplayPage" minOccurs="0"/>
                <xsd:element ref="ns3:AdditionalInformation" minOccurs="0"/>
                <xsd:element ref="ns3:SortOrder" minOccurs="0"/>
                <xsd:element ref="ns3:IsForm" minOccurs="0"/>
                <xsd:element ref="ns2:ISBEIsForm" minOccurs="0"/>
                <xsd:element ref="ns3:tempDiv" minOccurs="0"/>
                <xsd:element ref="ns3:Depart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2161f05-83f6-4fea-b805-ba1f5854d304"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SBEIsForm" ma:index="16" nillable="true" ma:displayName="ISBEIsForm" ma:default="0" ma:internalName="ISBEIsForm">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95eb294-936d-416b-ad7b-6ca7cfc60130" elementFormDefault="qualified">
    <xsd:import namespace="http://schemas.microsoft.com/office/2006/documentManagement/types"/>
    <xsd:import namespace="http://schemas.microsoft.com/office/infopath/2007/PartnerControls"/>
    <xsd:element name="Heading" ma:index="11" nillable="true" ma:displayName="Heading" ma:internalName="Heading">
      <xsd:simpleType>
        <xsd:restriction base="dms:Text">
          <xsd:maxLength value="255"/>
        </xsd:restriction>
      </xsd:simpleType>
    </xsd:element>
    <xsd:element name="DisplayPage" ma:index="12" nillable="true" ma:displayName="DisplayPage" ma:internalName="DisplayPage">
      <xsd:simpleType>
        <xsd:restriction base="dms:Text">
          <xsd:maxLength value="255"/>
        </xsd:restriction>
      </xsd:simpleType>
    </xsd:element>
    <xsd:element name="AdditionalInformation" ma:index="13" nillable="true" ma:displayName="AdditionalInformation" ma:internalName="AdditionalInformation">
      <xsd:simpleType>
        <xsd:restriction base="dms:Text">
          <xsd:maxLength value="255"/>
        </xsd:restriction>
      </xsd:simpleType>
    </xsd:element>
    <xsd:element name="SortOrder" ma:index="14" nillable="true" ma:displayName="SortOrder" ma:default="999" ma:internalName="SortOrder">
      <xsd:simpleType>
        <xsd:restriction base="dms:Number"/>
      </xsd:simpleType>
    </xsd:element>
    <xsd:element name="IsForm" ma:index="15" nillable="true" ma:displayName="IsForm" ma:default="0" ma:internalName="IsForm">
      <xsd:simpleType>
        <xsd:restriction base="dms:Boolean"/>
      </xsd:simpleType>
    </xsd:element>
    <xsd:element name="tempDiv" ma:index="17" nillable="true" ma:displayName="tempDiv" ma:internalName="tempDiv">
      <xsd:simpleType>
        <xsd:restriction base="dms:Text">
          <xsd:maxLength value="255"/>
        </xsd:restriction>
      </xsd:simpleType>
    </xsd:element>
    <xsd:element name="Department" ma:index="18" nillable="true" ma:displayName="Department" ma:list="{e71061d4-6703-44f8-87cd-029df48c7f9b}" ma:internalName="Department"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81F5C2-1634-40A0-8131-4571E68B85D7}">
  <ds:schemaRefs>
    <ds:schemaRef ds:uri="http://schemas.microsoft.com/office/2006/documentManagement/types"/>
    <ds:schemaRef ds:uri="895eb294-936d-416b-ad7b-6ca7cfc60130"/>
    <ds:schemaRef ds:uri="32161f05-83f6-4fea-b805-ba1f5854d304"/>
    <ds:schemaRef ds:uri="http://www.w3.org/XML/1998/namespace"/>
    <ds:schemaRef ds:uri="http://schemas.openxmlformats.org/package/2006/metadata/core-properties"/>
    <ds:schemaRef ds:uri="http://purl.org/dc/dcmitype/"/>
    <ds:schemaRef ds:uri="http://schemas.microsoft.com/office/infopath/2007/PartnerControls"/>
    <ds:schemaRef ds:uri="http://purl.org/dc/elements/1.1/"/>
    <ds:schemaRef ds:uri="http://schemas.microsoft.com/sharepoint/v3"/>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B65BA2E3-B72E-4DD5-BBC8-18FD439CB3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2161f05-83f6-4fea-b805-ba1f5854d304"/>
    <ds:schemaRef ds:uri="895eb294-936d-416b-ad7b-6ca7cfc601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058EC5-3814-4315-B772-4D2725B8F5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426</TotalTime>
  <Words>491</Words>
  <Application>Microsoft Office PowerPoint</Application>
  <PresentationFormat>On-screen Show (4:3)</PresentationFormat>
  <Paragraphs>55</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Postsecondary and Workforce Readiness Act  Transitional Math Local Advisory Panel</vt:lpstr>
      <vt:lpstr>What is the Local Advisory Panel?</vt:lpstr>
      <vt:lpstr>Who is on the Local Advisory Panel?</vt:lpstr>
      <vt:lpstr>Local Advisory Panel</vt:lpstr>
      <vt:lpstr>What does the Local Advisory Panel Do?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PowerPoint_Template_2 Dec. 2019.pptx</dc:title>
  <dc:creator>GRIFFIN MEGAN</dc:creator>
  <cp:lastModifiedBy>LEAV SAMANTHA</cp:lastModifiedBy>
  <cp:revision>65</cp:revision>
  <cp:lastPrinted>2019-12-30T15:31:01Z</cp:lastPrinted>
  <dcterms:created xsi:type="dcterms:W3CDTF">2017-07-11T17:48:22Z</dcterms:created>
  <dcterms:modified xsi:type="dcterms:W3CDTF">2020-01-10T22:13:37Z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0x010100BADC679D15685047ACC5530CDD3D8E7B</vt:lpwstr>
  </property>
</Properties>
</file>