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4"/>
  </p:sldMasterIdLst>
  <p:notesMasterIdLst>
    <p:notesMasterId r:id="rId16"/>
  </p:notesMasterIdLst>
  <p:sldIdLst>
    <p:sldId id="256" r:id="rId5"/>
    <p:sldId id="278" r:id="rId6"/>
    <p:sldId id="279" r:id="rId7"/>
    <p:sldId id="277" r:id="rId8"/>
    <p:sldId id="257" r:id="rId9"/>
    <p:sldId id="276" r:id="rId10"/>
    <p:sldId id="259" r:id="rId11"/>
    <p:sldId id="274" r:id="rId12"/>
    <p:sldId id="272" r:id="rId13"/>
    <p:sldId id="275" r:id="rId14"/>
    <p:sldId id="280" r:id="rId15"/>
  </p:sldIdLst>
  <p:sldSz cx="9144000" cy="6858000" type="screen4x3"/>
  <p:notesSz cx="6858000" cy="2200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AV SAMANTHA" initials="LS" lastIdx="1" clrIdx="0">
    <p:extLst>
      <p:ext uri="{19B8F6BF-5375-455C-9EA6-DF929625EA0E}">
        <p15:presenceInfo xmlns:p15="http://schemas.microsoft.com/office/powerpoint/2012/main" userId="S-1-5-21-44243306-824406822-553663824-29269" providerId="AD"/>
      </p:ext>
    </p:extLst>
  </p:cmAuthor>
  <p:cmAuthor id="2" name="LEAV SAMANTHA" initials="LS [2]" lastIdx="1" clrIdx="1">
    <p:extLst>
      <p:ext uri="{19B8F6BF-5375-455C-9EA6-DF929625EA0E}">
        <p15:presenceInfo xmlns:p15="http://schemas.microsoft.com/office/powerpoint/2012/main" userId="S::sleav@isbe.net::af8d006e-ae8f-4a77-9a67-e3caf065dc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3E0"/>
    <a:srgbClr val="003E5A"/>
    <a:srgbClr val="043E5A"/>
    <a:srgbClr val="19A2DC"/>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10B982-6008-E438-A747-97DAA8B30863}" v="37" dt="2020-01-03T20:44:32.8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78730" autoAdjust="0"/>
  </p:normalViewPr>
  <p:slideViewPr>
    <p:cSldViewPr>
      <p:cViewPr varScale="1">
        <p:scale>
          <a:sx n="103" d="100"/>
          <a:sy n="103" d="100"/>
        </p:scale>
        <p:origin x="1854" y="102"/>
      </p:cViewPr>
      <p:guideLst>
        <p:guide orient="horz" pos="2160"/>
        <p:guide pos="2880"/>
      </p:guideLst>
    </p:cSldViewPr>
  </p:slideViewPr>
  <p:outlineViewPr>
    <p:cViewPr>
      <p:scale>
        <a:sx n="33" d="100"/>
        <a:sy n="33" d="100"/>
      </p:scale>
      <p:origin x="0" y="-20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AACADF-4496-48E5-98B4-11F5913ED854}" type="datetimeFigureOut">
              <a:rPr lang="en-US" smtClean="0"/>
              <a:t>1/16/2020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F7E55C-A733-421E-9123-C8AF8246155C}" type="slidenum">
              <a:rPr lang="en-US" smtClean="0"/>
              <a:t>‹#›</a:t>
            </a:fld>
            <a:endParaRPr lang="en-US"/>
          </a:p>
        </p:txBody>
      </p:sp>
    </p:spTree>
    <p:extLst>
      <p:ext uri="{BB962C8B-B14F-4D97-AF65-F5344CB8AC3E}">
        <p14:creationId xmlns:p14="http://schemas.microsoft.com/office/powerpoint/2010/main" val="168334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F7E55C-A733-421E-9123-C8AF8246155C}" type="slidenum">
              <a:rPr lang="en-US" smtClean="0"/>
              <a:t>1</a:t>
            </a:fld>
            <a:endParaRPr lang="en-US"/>
          </a:p>
        </p:txBody>
      </p:sp>
    </p:spTree>
    <p:extLst>
      <p:ext uri="{BB962C8B-B14F-4D97-AF65-F5344CB8AC3E}">
        <p14:creationId xmlns:p14="http://schemas.microsoft.com/office/powerpoint/2010/main" val="4035849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F7E55C-A733-421E-9123-C8AF8246155C}" type="slidenum">
              <a:rPr lang="en-US" smtClean="0"/>
              <a:t>10</a:t>
            </a:fld>
            <a:endParaRPr lang="en-US"/>
          </a:p>
        </p:txBody>
      </p:sp>
    </p:spTree>
    <p:extLst>
      <p:ext uri="{BB962C8B-B14F-4D97-AF65-F5344CB8AC3E}">
        <p14:creationId xmlns:p14="http://schemas.microsoft.com/office/powerpoint/2010/main" val="1165810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25F7E55C-A733-421E-9123-C8AF8246155C}" type="slidenum">
              <a:rPr lang="en-US" smtClean="0"/>
              <a:t>11</a:t>
            </a:fld>
            <a:endParaRPr lang="en-US"/>
          </a:p>
        </p:txBody>
      </p:sp>
    </p:spTree>
    <p:extLst>
      <p:ext uri="{BB962C8B-B14F-4D97-AF65-F5344CB8AC3E}">
        <p14:creationId xmlns:p14="http://schemas.microsoft.com/office/powerpoint/2010/main" val="162255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July of 2016, the governor signed the Postsecondary and Workforce Readiness Act also known as the PWR Act.</a:t>
            </a:r>
          </a:p>
          <a:p>
            <a:endParaRPr lang="en-US" dirty="0">
              <a:cs typeface="Calibri"/>
            </a:endParaRPr>
          </a:p>
          <a:p>
            <a:r>
              <a:rPr lang="en-US" dirty="0">
                <a:cs typeface="Calibri"/>
              </a:rPr>
              <a:t>The PWR act has 4 main components:</a:t>
            </a:r>
          </a:p>
          <a:p>
            <a:endParaRPr lang="en-US" dirty="0">
              <a:cs typeface="Calibri"/>
            </a:endParaRPr>
          </a:p>
          <a:p>
            <a:r>
              <a:rPr lang="en-US" b="1" dirty="0" err="1"/>
              <a:t>PaCE</a:t>
            </a:r>
            <a:r>
              <a:rPr lang="en-US" dirty="0"/>
              <a:t> – </a:t>
            </a:r>
            <a:r>
              <a:rPr lang="en-US" i="1" dirty="0"/>
              <a:t>The Postsecondary and Career Expectations framework guides communities on how to organize career exploration and development, college preparation and selection, &amp; financial literacy requirements.  </a:t>
            </a:r>
            <a:r>
              <a:rPr lang="en-US" dirty="0"/>
              <a:t>The framework presents an understandable format of grade-level activities that can be shared with parents, teachers, and employers.</a:t>
            </a:r>
            <a:endParaRPr lang="en-US" dirty="0">
              <a:cs typeface="Calibri"/>
            </a:endParaRPr>
          </a:p>
          <a:p>
            <a:r>
              <a:rPr lang="en-US" b="1" dirty="0"/>
              <a:t>Pilot of Competency-Based High School Graduation Requirements </a:t>
            </a:r>
            <a:r>
              <a:rPr lang="en-US" i="1" dirty="0"/>
              <a:t>– In contrast to an education model focused on “seat time” (The amount of time a child spends in a class), A Competency Based education (CBE) model allows students more flexibility to progress as they demonstrate mastery of concepts.</a:t>
            </a:r>
            <a:r>
              <a:rPr lang="en-US" dirty="0"/>
              <a:t>  The PWR Act establishes a pilot program for voluntary school district participation in moving from “seat time” graduation requirements to competency-based high school graduation requirements.  The Act includes a streamlined waiver process for pilot districts of laws and regulations that may restrict the competency based system’s implementation.  Illinois currently has 45 school districts participating in the pilot, spanning the rural to urban continuum and including several regional collaborations.</a:t>
            </a:r>
            <a:endParaRPr lang="en-US" dirty="0">
              <a:cs typeface="Calibri"/>
            </a:endParaRPr>
          </a:p>
          <a:p>
            <a:r>
              <a:rPr lang="en-US" b="1" dirty="0"/>
              <a:t>College and Career Pathway Endorsements on High School Diplomas</a:t>
            </a:r>
            <a:r>
              <a:rPr lang="en-US" dirty="0"/>
              <a:t> – </a:t>
            </a:r>
            <a:r>
              <a:rPr lang="en-US" i="1" dirty="0"/>
              <a:t>The PWR Act establishes a new system for school districts to award College and Career Pathway.  Endorsements on high school diplomas, which validate the hard work of students preparing for life after high school. </a:t>
            </a:r>
            <a:r>
              <a:rPr lang="en-US" dirty="0"/>
              <a:t> Endorsements reflect that a student has completed an individualized learning plan, engaged in a career-focused instructional sequence, participated in work-based learning, and demonstrating readiness for college-level reading and math.  Public-Private committees have developed technical and employability competencies aligned to employer expectations that will be incorporated into Endorsement programs.  More than 100 high schools are piloting the Endorsements in the 19-20 school year, with continued scaling in future years.</a:t>
            </a:r>
            <a:endParaRPr lang="en-US"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Transitional Course Instruction to Avoid Remediation </a:t>
            </a:r>
            <a:r>
              <a:rPr lang="en-US" i="1" dirty="0"/>
              <a:t>– The PWR Act establishes a new statewide system for transitional course instruction that increases college readiness for high school seniors and reduces remedial education needs. </a:t>
            </a:r>
            <a:r>
              <a:rPr lang="en-US" i="0" dirty="0"/>
              <a:t> Transitional Math is currently in the implementation phase and Transitional English is in the planning phase.  </a:t>
            </a:r>
            <a:r>
              <a:rPr lang="en-US" dirty="0"/>
              <a:t>All Illinois community colleges and hundreds of high schools are currently implementing transitional math, moving toward full statewide implementation by 2021-2022</a:t>
            </a:r>
            <a:r>
              <a:rPr lang="en-US" dirty="0">
                <a:cs typeface="Calibri"/>
              </a:rPr>
              <a:t>.  </a:t>
            </a:r>
            <a:r>
              <a:rPr lang="en-US" dirty="0"/>
              <a:t>Successful completion of transitional math instruction provides students with guaranteed placement into college-level math courses at all Illinois Community colleges and accepting Illinois universities.  Transitional math instruction emphasizes authentic learning experiences aligned with careers as well as a student’s life and future coursework. </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2</a:t>
            </a:fld>
            <a:endParaRPr lang="en-US"/>
          </a:p>
        </p:txBody>
      </p:sp>
    </p:spTree>
    <p:extLst>
      <p:ext uri="{BB962C8B-B14F-4D97-AF65-F5344CB8AC3E}">
        <p14:creationId xmlns:p14="http://schemas.microsoft.com/office/powerpoint/2010/main" val="204151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 different possible pathways for Transitional Math with the student’s career goals in mind.  School districts must implement at least one pathway.</a:t>
            </a:r>
          </a:p>
          <a:p>
            <a:endParaRPr lang="en-US" dirty="0"/>
          </a:p>
          <a:p>
            <a:r>
              <a:rPr lang="en-US" dirty="0"/>
              <a:t>Transitional to STEM is designed for students whose career goals are in the Science, Technology, Engineering, or Mathematics fields.  These students require advanced algebraic skills or are calculus bound.  Students will focus on a traditional math pathway to gain skills needed to succeed in algebra-heavy coursework.  This pathway may also include business majors.</a:t>
            </a:r>
            <a:endParaRPr lang="en-US" dirty="0">
              <a:cs typeface="Calibri"/>
            </a:endParaRPr>
          </a:p>
          <a:p>
            <a:endParaRPr lang="en-US" dirty="0"/>
          </a:p>
          <a:p>
            <a:r>
              <a:rPr lang="en-US" dirty="0"/>
              <a:t>Transition to Quantitative Literacy and Statistics is designed for students that will focus on statistics, data analysis, problem solving, and quantitative literacy.  Students will understand the meaning behind the math and be able to explain it.</a:t>
            </a:r>
          </a:p>
          <a:p>
            <a:endParaRPr lang="en-US" dirty="0"/>
          </a:p>
          <a:p>
            <a:r>
              <a:rPr lang="en-US" dirty="0"/>
              <a:t>Transition to Technical math is for students whose career goals are in the technical fields.  These students do not require calculus, advanced algebra, or advanced statistics.  Students will see the application to their specific career goals.</a:t>
            </a:r>
            <a:endParaRPr lang="en-US" dirty="0">
              <a:cs typeface="Calibri"/>
            </a:endParaRPr>
          </a:p>
          <a:p>
            <a:endParaRPr lang="en-US" dirty="0"/>
          </a:p>
          <a:p>
            <a:r>
              <a:rPr lang="en-US" dirty="0"/>
              <a:t>For further information on the pathways, please watch the webinar entitled “Transitional Math Pathways and Course Information.”</a:t>
            </a:r>
          </a:p>
        </p:txBody>
      </p:sp>
      <p:sp>
        <p:nvSpPr>
          <p:cNvPr id="4" name="Slide Number Placeholder 3"/>
          <p:cNvSpPr>
            <a:spLocks noGrp="1"/>
          </p:cNvSpPr>
          <p:nvPr>
            <p:ph type="sldNum" sz="quarter" idx="5"/>
          </p:nvPr>
        </p:nvSpPr>
        <p:spPr/>
        <p:txBody>
          <a:bodyPr/>
          <a:lstStyle/>
          <a:p>
            <a:fld id="{25F7E55C-A733-421E-9123-C8AF8246155C}" type="slidenum">
              <a:rPr lang="en-US" smtClean="0"/>
              <a:t>3</a:t>
            </a:fld>
            <a:endParaRPr lang="en-US"/>
          </a:p>
        </p:txBody>
      </p:sp>
    </p:spTree>
    <p:extLst>
      <p:ext uri="{BB962C8B-B14F-4D97-AF65-F5344CB8AC3E}">
        <p14:creationId xmlns:p14="http://schemas.microsoft.com/office/powerpoint/2010/main" val="1314562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students entering into remedial math courses have struggled with math their entire lives, so requiring just “another math course” was not a great message to send.  Transitional math courses aligned to the pathways indicated in the PWR Act call for math applicability and contextualization aligned to a student’s career pathway.</a:t>
            </a:r>
          </a:p>
        </p:txBody>
      </p:sp>
      <p:sp>
        <p:nvSpPr>
          <p:cNvPr id="4" name="Slide Number Placeholder 3"/>
          <p:cNvSpPr>
            <a:spLocks noGrp="1"/>
          </p:cNvSpPr>
          <p:nvPr>
            <p:ph type="sldNum" sz="quarter" idx="5"/>
          </p:nvPr>
        </p:nvSpPr>
        <p:spPr/>
        <p:txBody>
          <a:bodyPr/>
          <a:lstStyle/>
          <a:p>
            <a:fld id="{25F7E55C-A733-421E-9123-C8AF8246155C}" type="slidenum">
              <a:rPr lang="en-US" smtClean="0"/>
              <a:t>4</a:t>
            </a:fld>
            <a:endParaRPr lang="en-US"/>
          </a:p>
        </p:txBody>
      </p:sp>
    </p:spTree>
    <p:extLst>
      <p:ext uri="{BB962C8B-B14F-4D97-AF65-F5344CB8AC3E}">
        <p14:creationId xmlns:p14="http://schemas.microsoft.com/office/powerpoint/2010/main" val="571383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average, 50% of Illinois high school graduates enrolling as full-time freshmen in Illinois community colleges require remedial education.  Meaning, they do not meet the requirements to place into a 100-level (or higher) course and need to take developmental courses to gain the skills needed for transfer-level courses.</a:t>
            </a:r>
          </a:p>
        </p:txBody>
      </p:sp>
      <p:sp>
        <p:nvSpPr>
          <p:cNvPr id="4" name="Slide Number Placeholder 3"/>
          <p:cNvSpPr>
            <a:spLocks noGrp="1"/>
          </p:cNvSpPr>
          <p:nvPr>
            <p:ph type="sldNum" sz="quarter" idx="5"/>
          </p:nvPr>
        </p:nvSpPr>
        <p:spPr/>
        <p:txBody>
          <a:bodyPr/>
          <a:lstStyle/>
          <a:p>
            <a:fld id="{25F7E55C-A733-421E-9123-C8AF8246155C}" type="slidenum">
              <a:rPr lang="en-US" smtClean="0"/>
              <a:t>5</a:t>
            </a:fld>
            <a:endParaRPr lang="en-US"/>
          </a:p>
        </p:txBody>
      </p:sp>
    </p:spTree>
    <p:extLst>
      <p:ext uri="{BB962C8B-B14F-4D97-AF65-F5344CB8AC3E}">
        <p14:creationId xmlns:p14="http://schemas.microsoft.com/office/powerpoint/2010/main" val="716041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Beyond the whys, there are many other key facets.</a:t>
            </a:r>
          </a:p>
          <a:p>
            <a:endParaRPr lang="en-US" dirty="0"/>
          </a:p>
          <a:p>
            <a:r>
              <a:rPr lang="en-US" dirty="0"/>
              <a:t>Transitional math is for high school seniors who have met the state mathematics graduation requirement.  </a:t>
            </a:r>
          </a:p>
          <a:p>
            <a:endParaRPr lang="en-US" dirty="0"/>
          </a:p>
          <a:p>
            <a:r>
              <a:rPr lang="en-US" dirty="0"/>
              <a:t>Upon successful completion of an approved transitional math course, students will receive automatic placement into a college bearing course.  This will be transcribed by the high school.</a:t>
            </a:r>
          </a:p>
          <a:p>
            <a:endParaRPr lang="en-US" dirty="0"/>
          </a:p>
          <a:p>
            <a:r>
              <a:rPr lang="en-US" dirty="0"/>
              <a:t>Students will complete this course at the high school with high school teachers.  There is flexibility provided for high school teachers and dual credit qualifications do not apply.</a:t>
            </a:r>
          </a:p>
        </p:txBody>
      </p:sp>
      <p:sp>
        <p:nvSpPr>
          <p:cNvPr id="4" name="Slide Number Placeholder 3"/>
          <p:cNvSpPr>
            <a:spLocks noGrp="1"/>
          </p:cNvSpPr>
          <p:nvPr>
            <p:ph type="sldNum" sz="quarter" idx="5"/>
          </p:nvPr>
        </p:nvSpPr>
        <p:spPr/>
        <p:txBody>
          <a:bodyPr/>
          <a:lstStyle/>
          <a:p>
            <a:fld id="{25F7E55C-A733-421E-9123-C8AF8246155C}" type="slidenum">
              <a:rPr lang="en-US" smtClean="0"/>
              <a:t>6</a:t>
            </a:fld>
            <a:endParaRPr lang="en-US"/>
          </a:p>
        </p:txBody>
      </p:sp>
    </p:spTree>
    <p:extLst>
      <p:ext uri="{BB962C8B-B14F-4D97-AF65-F5344CB8AC3E}">
        <p14:creationId xmlns:p14="http://schemas.microsoft.com/office/powerpoint/2010/main" val="669432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7</a:t>
            </a:fld>
            <a:endParaRPr lang="en-US"/>
          </a:p>
        </p:txBody>
      </p:sp>
    </p:spTree>
    <p:extLst>
      <p:ext uri="{BB962C8B-B14F-4D97-AF65-F5344CB8AC3E}">
        <p14:creationId xmlns:p14="http://schemas.microsoft.com/office/powerpoint/2010/main" val="2830010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8</a:t>
            </a:fld>
            <a:endParaRPr lang="en-US"/>
          </a:p>
        </p:txBody>
      </p:sp>
    </p:spTree>
    <p:extLst>
      <p:ext uri="{BB962C8B-B14F-4D97-AF65-F5344CB8AC3E}">
        <p14:creationId xmlns:p14="http://schemas.microsoft.com/office/powerpoint/2010/main" val="3468704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F7E55C-A733-421E-9123-C8AF8246155C}" type="slidenum">
              <a:rPr lang="en-US" smtClean="0"/>
              <a:t>9</a:t>
            </a:fld>
            <a:endParaRPr lang="en-US"/>
          </a:p>
        </p:txBody>
      </p:sp>
    </p:spTree>
    <p:extLst>
      <p:ext uri="{BB962C8B-B14F-4D97-AF65-F5344CB8AC3E}">
        <p14:creationId xmlns:p14="http://schemas.microsoft.com/office/powerpoint/2010/main" val="11816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4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0ABF9FC-4520-42F6-A4F9-7CE0E13F0CCF}" type="datetimeFigureOut">
              <a:rPr lang="en-US" smtClean="0"/>
              <a:t>1/16/2020</a:t>
            </a:fld>
            <a:endParaRPr lang="en-US" dirty="0"/>
          </a:p>
        </p:txBody>
      </p:sp>
      <p:sp>
        <p:nvSpPr>
          <p:cNvPr id="7"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2417500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948924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70993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30460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978021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31927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264529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663428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24312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3824"/>
            <a:ext cx="3008313" cy="106497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826976"/>
            <a:ext cx="3008313" cy="4299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536085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45786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477000"/>
            <a:ext cx="9144000" cy="304800"/>
          </a:xfrm>
          <a:prstGeom prst="rect">
            <a:avLst/>
          </a:prstGeom>
          <a:solidFill>
            <a:srgbClr val="043E5A"/>
          </a:solidFill>
          <a:ln>
            <a:solidFill>
              <a:srgbClr val="003E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Placeholder 1"/>
          <p:cNvSpPr>
            <a:spLocks noGrp="1"/>
          </p:cNvSpPr>
          <p:nvPr>
            <p:ph type="title"/>
          </p:nvPr>
        </p:nvSpPr>
        <p:spPr>
          <a:xfrm>
            <a:off x="457200" y="533400"/>
            <a:ext cx="8229600" cy="762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95400"/>
            <a:ext cx="8229600" cy="5105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58881"/>
            <a:ext cx="9144000" cy="398320"/>
          </a:xfrm>
          <a:prstGeom prst="rect">
            <a:avLst/>
          </a:prstGeom>
          <a:solidFill>
            <a:srgbClr val="003E5A"/>
          </a:solidFill>
          <a:ln>
            <a:solidFill>
              <a:srgbClr val="003E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 name="Rectangle 8"/>
          <p:cNvSpPr/>
          <p:nvPr userDrawn="1"/>
        </p:nvSpPr>
        <p:spPr>
          <a:xfrm>
            <a:off x="0" y="549434"/>
            <a:ext cx="9144000" cy="63071"/>
          </a:xfrm>
          <a:prstGeom prst="rect">
            <a:avLst/>
          </a:prstGeom>
          <a:solidFill>
            <a:srgbClr val="00A3E0"/>
          </a:solidFill>
          <a:ln>
            <a:solidFill>
              <a:srgbClr val="00A3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4"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20595"/>
            <a:ext cx="4623313" cy="789346"/>
          </a:xfrm>
          <a:prstGeom prst="rect">
            <a:avLst/>
          </a:prstGeom>
        </p:spPr>
      </p:pic>
    </p:spTree>
    <p:extLst>
      <p:ext uri="{BB962C8B-B14F-4D97-AF65-F5344CB8AC3E}">
        <p14:creationId xmlns:p14="http://schemas.microsoft.com/office/powerpoint/2010/main" val="424984314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TRInstruction@isbe.ne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lga.gov/legislation/ilcs/ilcs3.asp?ActID=3722&amp;ChapterID=1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60by25.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924800" cy="2514600"/>
          </a:xfrm>
        </p:spPr>
        <p:txBody>
          <a:bodyPr>
            <a:normAutofit/>
          </a:bodyPr>
          <a:lstStyle/>
          <a:p>
            <a:r>
              <a:rPr lang="en-US" sz="3200" dirty="0"/>
              <a:t>Postsecondary and Workforce Readiness Act</a:t>
            </a:r>
            <a:br>
              <a:rPr lang="en-US" sz="3200" dirty="0"/>
            </a:br>
            <a:br>
              <a:rPr lang="en-US" dirty="0"/>
            </a:br>
            <a:r>
              <a:rPr lang="en-US" dirty="0"/>
              <a:t>Transitional Math Overview</a:t>
            </a:r>
          </a:p>
        </p:txBody>
      </p:sp>
      <p:sp>
        <p:nvSpPr>
          <p:cNvPr id="3" name="Subtitle 2"/>
          <p:cNvSpPr>
            <a:spLocks noGrp="1"/>
          </p:cNvSpPr>
          <p:nvPr>
            <p:ph type="subTitle" idx="1"/>
          </p:nvPr>
        </p:nvSpPr>
        <p:spPr>
          <a:xfrm>
            <a:off x="1447800" y="4038600"/>
            <a:ext cx="6400800" cy="1828799"/>
          </a:xfrm>
        </p:spPr>
        <p:txBody>
          <a:bodyPr>
            <a:normAutofit/>
          </a:bodyPr>
          <a:lstStyle/>
          <a:p>
            <a:r>
              <a:rPr lang="en-US" dirty="0"/>
              <a:t>Samantha </a:t>
            </a:r>
            <a:r>
              <a:rPr lang="en-US" dirty="0" err="1"/>
              <a:t>Leav</a:t>
            </a:r>
            <a:endParaRPr lang="en-US" dirty="0"/>
          </a:p>
          <a:p>
            <a:r>
              <a:rPr lang="en-US" dirty="0"/>
              <a:t>Math Principal Consultant</a:t>
            </a:r>
          </a:p>
          <a:p>
            <a:r>
              <a:rPr lang="en-US" dirty="0"/>
              <a:t>Illinois State Board of Education</a:t>
            </a:r>
          </a:p>
        </p:txBody>
      </p:sp>
    </p:spTree>
    <p:extLst>
      <p:ext uri="{BB962C8B-B14F-4D97-AF65-F5344CB8AC3E}">
        <p14:creationId xmlns:p14="http://schemas.microsoft.com/office/powerpoint/2010/main" val="2698364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965B7-9FB2-4729-B933-EAC552DB2A4B}"/>
              </a:ext>
            </a:extLst>
          </p:cNvPr>
          <p:cNvSpPr>
            <a:spLocks noGrp="1"/>
          </p:cNvSpPr>
          <p:nvPr>
            <p:ph type="title"/>
          </p:nvPr>
        </p:nvSpPr>
        <p:spPr>
          <a:xfrm>
            <a:off x="457200" y="762000"/>
            <a:ext cx="8229600" cy="762000"/>
          </a:xfrm>
        </p:spPr>
        <p:txBody>
          <a:bodyPr/>
          <a:lstStyle/>
          <a:p>
            <a:r>
              <a:rPr lang="en-US" dirty="0"/>
              <a:t>Additional Benefits</a:t>
            </a:r>
          </a:p>
        </p:txBody>
      </p:sp>
      <p:sp>
        <p:nvSpPr>
          <p:cNvPr id="3" name="Content Placeholder 2">
            <a:extLst>
              <a:ext uri="{FF2B5EF4-FFF2-40B4-BE49-F238E27FC236}">
                <a16:creationId xmlns:a16="http://schemas.microsoft.com/office/drawing/2014/main" id="{531A82D0-EDCB-4458-948E-E1D33A3DEFC2}"/>
              </a:ext>
            </a:extLst>
          </p:cNvPr>
          <p:cNvSpPr>
            <a:spLocks noGrp="1"/>
          </p:cNvSpPr>
          <p:nvPr>
            <p:ph idx="1"/>
          </p:nvPr>
        </p:nvSpPr>
        <p:spPr>
          <a:xfrm>
            <a:off x="0" y="1371600"/>
            <a:ext cx="9144000" cy="5105400"/>
          </a:xfrm>
        </p:spPr>
        <p:txBody>
          <a:bodyPr>
            <a:normAutofit fontScale="92500" lnSpcReduction="10000"/>
          </a:bodyPr>
          <a:lstStyle/>
          <a:p>
            <a:r>
              <a:rPr lang="en-US" dirty="0"/>
              <a:t>Better serve underrepresented groups and increase equity and access</a:t>
            </a:r>
          </a:p>
          <a:p>
            <a:r>
              <a:rPr lang="en-US" dirty="0"/>
              <a:t>Improve a school’s Every Student Succeeds Act (ESSA) score in the College and Career Readiness (CCR) category</a:t>
            </a:r>
          </a:p>
          <a:p>
            <a:r>
              <a:rPr lang="en-US" dirty="0"/>
              <a:t>Reduce number of students in developmental education</a:t>
            </a:r>
          </a:p>
          <a:p>
            <a:r>
              <a:rPr lang="en-US" dirty="0"/>
              <a:t>Increase number of students in college math</a:t>
            </a:r>
          </a:p>
          <a:p>
            <a:r>
              <a:rPr lang="en-US" dirty="0"/>
              <a:t>Increase completion rates</a:t>
            </a:r>
          </a:p>
          <a:p>
            <a:r>
              <a:rPr lang="en-US" dirty="0"/>
              <a:t>Improve relationships and alignment between K-12 and colleges</a:t>
            </a:r>
          </a:p>
        </p:txBody>
      </p:sp>
    </p:spTree>
    <p:extLst>
      <p:ext uri="{BB962C8B-B14F-4D97-AF65-F5344CB8AC3E}">
        <p14:creationId xmlns:p14="http://schemas.microsoft.com/office/powerpoint/2010/main" val="1455023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142AF-36C4-4B5B-B36F-AF487D21D7AC}"/>
              </a:ext>
            </a:extLst>
          </p:cNvPr>
          <p:cNvSpPr>
            <a:spLocks noGrp="1"/>
          </p:cNvSpPr>
          <p:nvPr>
            <p:ph idx="1"/>
          </p:nvPr>
        </p:nvSpPr>
        <p:spPr>
          <a:xfrm>
            <a:off x="457200" y="2743200"/>
            <a:ext cx="8229600" cy="3657600"/>
          </a:xfrm>
        </p:spPr>
        <p:txBody>
          <a:bodyPr/>
          <a:lstStyle/>
          <a:p>
            <a:pPr marL="0" indent="0" algn="ctr">
              <a:buNone/>
            </a:pPr>
            <a:r>
              <a:rPr lang="en-US" dirty="0"/>
              <a:t>If you have questions, or need further assistance, please reach out to </a:t>
            </a:r>
            <a:r>
              <a:rPr lang="en-US" u="sng" dirty="0">
                <a:hlinkClick r:id="rId3"/>
              </a:rPr>
              <a:t>TRInstruction@isbe.net</a:t>
            </a:r>
            <a:r>
              <a:rPr lang="en-US" dirty="0"/>
              <a:t>.   </a:t>
            </a:r>
          </a:p>
          <a:p>
            <a:endParaRPr lang="en-US" dirty="0"/>
          </a:p>
        </p:txBody>
      </p:sp>
    </p:spTree>
    <p:extLst>
      <p:ext uri="{BB962C8B-B14F-4D97-AF65-F5344CB8AC3E}">
        <p14:creationId xmlns:p14="http://schemas.microsoft.com/office/powerpoint/2010/main" val="99872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BD7E6-EC76-4D00-AC64-B6E03882ECD9}"/>
              </a:ext>
            </a:extLst>
          </p:cNvPr>
          <p:cNvSpPr>
            <a:spLocks noGrp="1"/>
          </p:cNvSpPr>
          <p:nvPr>
            <p:ph type="title"/>
          </p:nvPr>
        </p:nvSpPr>
        <p:spPr>
          <a:xfrm>
            <a:off x="533400" y="990600"/>
            <a:ext cx="8229600" cy="762000"/>
          </a:xfrm>
        </p:spPr>
        <p:txBody>
          <a:bodyPr>
            <a:normAutofit fontScale="90000"/>
          </a:bodyPr>
          <a:lstStyle/>
          <a:p>
            <a:r>
              <a:rPr lang="en-US" dirty="0"/>
              <a:t>What is </a:t>
            </a:r>
            <a:r>
              <a:rPr lang="en-US" dirty="0">
                <a:hlinkClick r:id="rId3"/>
              </a:rPr>
              <a:t>Postsecondary and Workforce Readiness Act</a:t>
            </a:r>
            <a:r>
              <a:rPr lang="en-US" dirty="0"/>
              <a:t>?</a:t>
            </a:r>
          </a:p>
        </p:txBody>
      </p:sp>
      <p:sp>
        <p:nvSpPr>
          <p:cNvPr id="3" name="Content Placeholder 2">
            <a:extLst>
              <a:ext uri="{FF2B5EF4-FFF2-40B4-BE49-F238E27FC236}">
                <a16:creationId xmlns:a16="http://schemas.microsoft.com/office/drawing/2014/main" id="{E4643293-5F3B-4DE4-BF12-98A991FA21F9}"/>
              </a:ext>
            </a:extLst>
          </p:cNvPr>
          <p:cNvSpPr>
            <a:spLocks noGrp="1"/>
          </p:cNvSpPr>
          <p:nvPr>
            <p:ph idx="1"/>
          </p:nvPr>
        </p:nvSpPr>
        <p:spPr>
          <a:xfrm>
            <a:off x="533400" y="1905000"/>
            <a:ext cx="8229600" cy="3962400"/>
          </a:xfrm>
        </p:spPr>
        <p:txBody>
          <a:bodyPr vert="horz" lIns="91440" tIns="45720" rIns="91440" bIns="45720" rtlCol="0" anchor="t">
            <a:normAutofit/>
          </a:bodyPr>
          <a:lstStyle/>
          <a:p>
            <a:pPr marL="0" indent="0" algn="ctr">
              <a:buNone/>
            </a:pPr>
            <a:r>
              <a:rPr lang="en-US" sz="2400" dirty="0"/>
              <a:t>On 7/29/16, the Governor signed </a:t>
            </a:r>
            <a:r>
              <a:rPr lang="en-US" sz="2400" b="1" dirty="0"/>
              <a:t>Public Act 99-0674</a:t>
            </a:r>
            <a:r>
              <a:rPr lang="en-US" sz="2400" dirty="0"/>
              <a:t> </a:t>
            </a:r>
            <a:r>
              <a:rPr lang="en-US" sz="1800" dirty="0"/>
              <a:t>(HB 5729)</a:t>
            </a:r>
            <a:r>
              <a:rPr lang="en-US" sz="2400" dirty="0"/>
              <a:t>.</a:t>
            </a:r>
          </a:p>
          <a:p>
            <a:pPr marL="0" indent="0" algn="ctr">
              <a:buNone/>
            </a:pPr>
            <a:endParaRPr lang="en-US" sz="2400" dirty="0"/>
          </a:p>
          <a:p>
            <a:pPr marL="0" indent="0">
              <a:buNone/>
            </a:pPr>
            <a:r>
              <a:rPr lang="en-US" sz="2400" dirty="0"/>
              <a:t>Four Main Components:</a:t>
            </a:r>
            <a:endParaRPr lang="en-US" sz="2400" dirty="0">
              <a:cs typeface="Calibri"/>
            </a:endParaRPr>
          </a:p>
          <a:p>
            <a:r>
              <a:rPr lang="en-US" sz="2400" dirty="0"/>
              <a:t>Postsecondary and career expectations (</a:t>
            </a:r>
            <a:r>
              <a:rPr lang="en-US" sz="2400" dirty="0" err="1"/>
              <a:t>PaCE</a:t>
            </a:r>
            <a:r>
              <a:rPr lang="en-US" sz="2400" dirty="0"/>
              <a:t> Framework)</a:t>
            </a:r>
            <a:endParaRPr lang="en-US" sz="2400" dirty="0">
              <a:cs typeface="Calibri"/>
            </a:endParaRPr>
          </a:p>
          <a:p>
            <a:r>
              <a:rPr lang="en-US" sz="2400" dirty="0"/>
              <a:t>Pilot of competency—based education</a:t>
            </a:r>
            <a:endParaRPr lang="en-US" sz="2400" dirty="0">
              <a:cs typeface="Calibri"/>
            </a:endParaRPr>
          </a:p>
          <a:p>
            <a:r>
              <a:rPr lang="en-US" sz="2400" dirty="0">
                <a:cs typeface="Calibri"/>
              </a:rPr>
              <a:t>College and Career Ready Endorsements</a:t>
            </a:r>
            <a:endParaRPr lang="en-US" sz="2400" dirty="0"/>
          </a:p>
          <a:p>
            <a:r>
              <a:rPr lang="en-US" sz="2400" dirty="0">
                <a:solidFill>
                  <a:srgbClr val="00A3E0"/>
                </a:solidFill>
              </a:rPr>
              <a:t>Transitional Courses</a:t>
            </a:r>
            <a:endParaRPr lang="en-US" sz="2400" dirty="0">
              <a:solidFill>
                <a:srgbClr val="00A3E0"/>
              </a:solidFill>
              <a:cs typeface="Calibri"/>
            </a:endParaRPr>
          </a:p>
          <a:p>
            <a:pPr lvl="1"/>
            <a:r>
              <a:rPr lang="en-US" sz="2000" dirty="0"/>
              <a:t>Transitional Math</a:t>
            </a:r>
          </a:p>
          <a:p>
            <a:pPr lvl="1"/>
            <a:r>
              <a:rPr lang="en-US" sz="2000" dirty="0"/>
              <a:t>Transitional English</a:t>
            </a:r>
          </a:p>
        </p:txBody>
      </p:sp>
    </p:spTree>
    <p:extLst>
      <p:ext uri="{BB962C8B-B14F-4D97-AF65-F5344CB8AC3E}">
        <p14:creationId xmlns:p14="http://schemas.microsoft.com/office/powerpoint/2010/main" val="368823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3CD0A-808E-43AA-9782-F6BD0EB0EFF5}"/>
              </a:ext>
            </a:extLst>
          </p:cNvPr>
          <p:cNvSpPr>
            <a:spLocks noGrp="1"/>
          </p:cNvSpPr>
          <p:nvPr>
            <p:ph type="title"/>
          </p:nvPr>
        </p:nvSpPr>
        <p:spPr>
          <a:xfrm>
            <a:off x="0" y="609600"/>
            <a:ext cx="9144000" cy="762000"/>
          </a:xfrm>
        </p:spPr>
        <p:txBody>
          <a:bodyPr/>
          <a:lstStyle/>
          <a:p>
            <a:r>
              <a:rPr lang="en-US" dirty="0"/>
              <a:t>Transitional Math Pathways</a:t>
            </a:r>
          </a:p>
        </p:txBody>
      </p:sp>
      <p:pic>
        <p:nvPicPr>
          <p:cNvPr id="8" name="Content Placeholder 7">
            <a:extLst>
              <a:ext uri="{FF2B5EF4-FFF2-40B4-BE49-F238E27FC236}">
                <a16:creationId xmlns:a16="http://schemas.microsoft.com/office/drawing/2014/main" id="{FF93D975-B102-445E-ABC8-C9A636C82300}"/>
              </a:ext>
            </a:extLst>
          </p:cNvPr>
          <p:cNvPicPr>
            <a:picLocks noGrp="1" noChangeAspect="1"/>
          </p:cNvPicPr>
          <p:nvPr>
            <p:ph idx="1"/>
          </p:nvPr>
        </p:nvPicPr>
        <p:blipFill rotWithShape="1">
          <a:blip r:embed="rId3"/>
          <a:srcRect t="7205"/>
          <a:stretch/>
        </p:blipFill>
        <p:spPr>
          <a:xfrm>
            <a:off x="1066800" y="1219200"/>
            <a:ext cx="7083936" cy="4737538"/>
          </a:xfrm>
          <a:prstGeom prst="rect">
            <a:avLst/>
          </a:prstGeom>
        </p:spPr>
      </p:pic>
      <p:sp>
        <p:nvSpPr>
          <p:cNvPr id="3" name="Rectangle 2">
            <a:extLst>
              <a:ext uri="{FF2B5EF4-FFF2-40B4-BE49-F238E27FC236}">
                <a16:creationId xmlns:a16="http://schemas.microsoft.com/office/drawing/2014/main" id="{4D2A486C-D7BE-420E-8AB6-8E8E213FB8B3}"/>
              </a:ext>
            </a:extLst>
          </p:cNvPr>
          <p:cNvSpPr/>
          <p:nvPr/>
        </p:nvSpPr>
        <p:spPr>
          <a:xfrm>
            <a:off x="0" y="5955183"/>
            <a:ext cx="9144000" cy="584775"/>
          </a:xfrm>
          <a:prstGeom prst="rect">
            <a:avLst/>
          </a:prstGeom>
        </p:spPr>
        <p:txBody>
          <a:bodyPr wrap="square">
            <a:spAutoFit/>
          </a:bodyPr>
          <a:lstStyle/>
          <a:p>
            <a:pPr algn="ctr"/>
            <a:r>
              <a:rPr lang="en-US" sz="1600" dirty="0"/>
              <a:t>For further information on the pathways, please watch the webinar entitled “Transitional Math Pathways and Course Information.”</a:t>
            </a:r>
          </a:p>
        </p:txBody>
      </p:sp>
    </p:spTree>
    <p:extLst>
      <p:ext uri="{BB962C8B-B14F-4D97-AF65-F5344CB8AC3E}">
        <p14:creationId xmlns:p14="http://schemas.microsoft.com/office/powerpoint/2010/main" val="2583648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412A2-2307-4DEB-84FD-EF0E8AA27DF8}"/>
              </a:ext>
            </a:extLst>
          </p:cNvPr>
          <p:cNvSpPr>
            <a:spLocks noGrp="1"/>
          </p:cNvSpPr>
          <p:nvPr>
            <p:ph type="title"/>
          </p:nvPr>
        </p:nvSpPr>
        <p:spPr>
          <a:xfrm>
            <a:off x="0" y="633202"/>
            <a:ext cx="9144000" cy="762000"/>
          </a:xfrm>
        </p:spPr>
        <p:txBody>
          <a:bodyPr/>
          <a:lstStyle/>
          <a:p>
            <a:r>
              <a:rPr lang="en-US" dirty="0">
                <a:cs typeface="Calibri"/>
              </a:rPr>
              <a:t>Transitional Math Instructional Mind Shift</a:t>
            </a:r>
          </a:p>
        </p:txBody>
      </p:sp>
      <p:sp>
        <p:nvSpPr>
          <p:cNvPr id="3" name="Content Placeholder 2">
            <a:extLst>
              <a:ext uri="{FF2B5EF4-FFF2-40B4-BE49-F238E27FC236}">
                <a16:creationId xmlns:a16="http://schemas.microsoft.com/office/drawing/2014/main" id="{66A7876F-EE29-484A-B6ED-998623ADFD8C}"/>
              </a:ext>
            </a:extLst>
          </p:cNvPr>
          <p:cNvSpPr>
            <a:spLocks noGrp="1"/>
          </p:cNvSpPr>
          <p:nvPr>
            <p:ph idx="1"/>
          </p:nvPr>
        </p:nvSpPr>
        <p:spPr>
          <a:xfrm>
            <a:off x="0" y="1371600"/>
            <a:ext cx="9144000" cy="5105400"/>
          </a:xfrm>
        </p:spPr>
        <p:txBody>
          <a:bodyPr vert="horz" lIns="91440" tIns="45720" rIns="91440" bIns="45720" rtlCol="0" anchor="t">
            <a:normAutofit fontScale="92500" lnSpcReduction="20000"/>
          </a:bodyPr>
          <a:lstStyle/>
          <a:p>
            <a:r>
              <a:rPr lang="en-US" sz="2800" dirty="0">
                <a:ea typeface="+mn-lt"/>
                <a:cs typeface="+mn-lt"/>
              </a:rPr>
              <a:t>Transitional math courses work to address the gaps in understanding emphasizing conceptual understanding and modeling through problem-based learning and projects, mathematical discourse, and integration of concepts, not solely skill acquisition. </a:t>
            </a:r>
          </a:p>
          <a:p>
            <a:endParaRPr lang="en-US" sz="2800" dirty="0">
              <a:ea typeface="+mn-lt"/>
              <a:cs typeface="+mn-lt"/>
            </a:endParaRPr>
          </a:p>
          <a:p>
            <a:r>
              <a:rPr lang="en-US" sz="2800" dirty="0">
                <a:ea typeface="+mn-lt"/>
                <a:cs typeface="+mn-lt"/>
              </a:rPr>
              <a:t>The study of algebra is included in all three pathways; however, its emphasis varies depending on the outcome pathway. Instruction should be contextualized and emphasize authentic applications whenever possible, and instructional strategies integrating mathematics competencies with other academic and career competencies are encouraged for all students.</a:t>
            </a:r>
          </a:p>
          <a:p>
            <a:endParaRPr lang="en-US" sz="2800" dirty="0">
              <a:ea typeface="+mn-lt"/>
              <a:cs typeface="+mn-lt"/>
            </a:endParaRPr>
          </a:p>
          <a:p>
            <a:r>
              <a:rPr lang="en-US" sz="2800" dirty="0">
                <a:ea typeface="+mn-lt"/>
                <a:cs typeface="+mn-lt"/>
              </a:rPr>
              <a:t>The appropriate use of technology is strongly encouraged. </a:t>
            </a:r>
            <a:endParaRPr lang="en-US" sz="2800" dirty="0">
              <a:cs typeface="Calibri"/>
            </a:endParaRPr>
          </a:p>
        </p:txBody>
      </p:sp>
    </p:spTree>
    <p:extLst>
      <p:ext uri="{BB962C8B-B14F-4D97-AF65-F5344CB8AC3E}">
        <p14:creationId xmlns:p14="http://schemas.microsoft.com/office/powerpoint/2010/main" val="2545465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lstStyle/>
          <a:p>
            <a:r>
              <a:rPr lang="en-US"/>
              <a:t>Why Transitional Math?</a:t>
            </a:r>
          </a:p>
        </p:txBody>
      </p:sp>
      <p:sp>
        <p:nvSpPr>
          <p:cNvPr id="3" name="Content Placeholder 2"/>
          <p:cNvSpPr>
            <a:spLocks noGrp="1"/>
          </p:cNvSpPr>
          <p:nvPr>
            <p:ph idx="1"/>
          </p:nvPr>
        </p:nvSpPr>
        <p:spPr>
          <a:xfrm>
            <a:off x="152400" y="1371600"/>
            <a:ext cx="8839200" cy="5029200"/>
          </a:xfrm>
        </p:spPr>
        <p:txBody>
          <a:bodyPr vert="horz" lIns="91440" tIns="45720" rIns="91440" bIns="45720" rtlCol="0" anchor="t">
            <a:normAutofit fontScale="92500" lnSpcReduction="10000"/>
          </a:bodyPr>
          <a:lstStyle/>
          <a:p>
            <a:pPr marL="0" indent="0" algn="ctr">
              <a:buNone/>
            </a:pPr>
            <a:r>
              <a:rPr lang="en-US" sz="2400" dirty="0"/>
              <a:t>Transitional Math (TM) has tremendous potential to…</a:t>
            </a:r>
          </a:p>
          <a:p>
            <a:pPr marL="0" indent="0">
              <a:buNone/>
            </a:pPr>
            <a:r>
              <a:rPr lang="en-US" sz="2400" i="1" dirty="0"/>
              <a:t>Reduce remediation rates</a:t>
            </a:r>
          </a:p>
          <a:p>
            <a:r>
              <a:rPr lang="en-US" sz="2400" dirty="0"/>
              <a:t>On average, </a:t>
            </a:r>
            <a:r>
              <a:rPr lang="en-US" sz="2400" dirty="0">
                <a:solidFill>
                  <a:srgbClr val="00A3E0"/>
                </a:solidFill>
              </a:rPr>
              <a:t>50%</a:t>
            </a:r>
            <a:r>
              <a:rPr lang="en-US" sz="2400" dirty="0"/>
              <a:t> of IL HS graduates are placed into remedial education.</a:t>
            </a:r>
          </a:p>
          <a:p>
            <a:pPr marL="0" indent="0">
              <a:buNone/>
            </a:pPr>
            <a:r>
              <a:rPr lang="en-US" sz="2400" i="1" dirty="0"/>
              <a:t>Help students complete a degree or certificate</a:t>
            </a:r>
          </a:p>
          <a:p>
            <a:r>
              <a:rPr lang="en-US" sz="2400" dirty="0"/>
              <a:t>Fewer than </a:t>
            </a:r>
            <a:r>
              <a:rPr lang="en-US" sz="2400" dirty="0">
                <a:solidFill>
                  <a:srgbClr val="00A3E0"/>
                </a:solidFill>
              </a:rPr>
              <a:t>40% of CC students </a:t>
            </a:r>
            <a:r>
              <a:rPr lang="en-US" sz="2400" dirty="0"/>
              <a:t>complete any type of degree or certificate within six years (Source: Bailey, 2015).  Remediation plays a role.</a:t>
            </a:r>
          </a:p>
          <a:p>
            <a:pPr marL="0" indent="0">
              <a:buNone/>
            </a:pPr>
            <a:r>
              <a:rPr lang="en-US" sz="2400" i="1" dirty="0"/>
              <a:t>Have higher earning potential and possibly a better quality of life</a:t>
            </a:r>
          </a:p>
          <a:p>
            <a:r>
              <a:rPr lang="en-US" sz="2400" dirty="0"/>
              <a:t>Individuals without a degree or certificate have dramatically reduced earning protentional (Source: Belfield and Bailey, 2017).</a:t>
            </a:r>
          </a:p>
          <a:p>
            <a:r>
              <a:rPr lang="en-US" sz="2400" dirty="0"/>
              <a:t>By 2020, </a:t>
            </a:r>
            <a:r>
              <a:rPr lang="en-US" sz="2400" dirty="0">
                <a:solidFill>
                  <a:srgbClr val="00A3E0"/>
                </a:solidFill>
              </a:rPr>
              <a:t>65%</a:t>
            </a:r>
            <a:r>
              <a:rPr lang="en-US" sz="2400" dirty="0"/>
              <a:t> of all jobs in the economy will require postsecondary education and training beyond high school.</a:t>
            </a:r>
          </a:p>
          <a:p>
            <a:pPr marL="0" indent="0" algn="ctr">
              <a:buNone/>
            </a:pPr>
            <a:r>
              <a:rPr lang="en-US" sz="2400" dirty="0"/>
              <a:t>*Recovery: Job Growth and Education Requirements, Georgetown University</a:t>
            </a:r>
          </a:p>
        </p:txBody>
      </p:sp>
    </p:spTree>
    <p:extLst>
      <p:ext uri="{BB962C8B-B14F-4D97-AF65-F5344CB8AC3E}">
        <p14:creationId xmlns:p14="http://schemas.microsoft.com/office/powerpoint/2010/main" val="3670069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a:xfrm>
            <a:off x="-10790" y="1219200"/>
            <a:ext cx="9154789" cy="5211763"/>
          </a:xfrm>
        </p:spPr>
        <p:txBody>
          <a:bodyPr vert="horz" lIns="91440" tIns="45720" rIns="91440" bIns="45720" rtlCol="0" anchor="t">
            <a:normAutofit/>
          </a:bodyPr>
          <a:lstStyle/>
          <a:p>
            <a:pPr marL="0" indent="0">
              <a:buNone/>
            </a:pPr>
            <a:r>
              <a:rPr lang="en-US" dirty="0"/>
              <a:t>Beyond the whys, there are many other key facets.</a:t>
            </a:r>
          </a:p>
          <a:p>
            <a:pPr marL="0" indent="0">
              <a:buNone/>
            </a:pPr>
            <a:r>
              <a:rPr lang="en-US" b="1" dirty="0"/>
              <a:t>Who: </a:t>
            </a:r>
            <a:r>
              <a:rPr lang="en-US" dirty="0"/>
              <a:t>seniors who have met the state graduation requirement</a:t>
            </a:r>
          </a:p>
          <a:p>
            <a:pPr marL="0" indent="0">
              <a:buNone/>
            </a:pPr>
            <a:r>
              <a:rPr lang="en-US" b="1" dirty="0"/>
              <a:t>When: </a:t>
            </a:r>
            <a:r>
              <a:rPr lang="en-US" dirty="0"/>
              <a:t>placement granted for 18 months after successful completion; transcribed at High School level</a:t>
            </a:r>
          </a:p>
          <a:p>
            <a:pPr marL="0" indent="0">
              <a:buNone/>
            </a:pPr>
            <a:r>
              <a:rPr lang="en-US" b="1" dirty="0"/>
              <a:t>Where: </a:t>
            </a:r>
            <a:r>
              <a:rPr lang="en-US" dirty="0"/>
              <a:t>at High School from High School teachers; dual credit qualifications do not apply; flexibility provided</a:t>
            </a:r>
          </a:p>
        </p:txBody>
      </p:sp>
    </p:spTree>
    <p:extLst>
      <p:ext uri="{BB962C8B-B14F-4D97-AF65-F5344CB8AC3E}">
        <p14:creationId xmlns:p14="http://schemas.microsoft.com/office/powerpoint/2010/main" val="3673883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Illinois Goal: 60 by 25</a:t>
            </a:r>
          </a:p>
        </p:txBody>
      </p:sp>
      <p:sp>
        <p:nvSpPr>
          <p:cNvPr id="3" name="Content Placeholder 2"/>
          <p:cNvSpPr>
            <a:spLocks noGrp="1"/>
          </p:cNvSpPr>
          <p:nvPr>
            <p:ph idx="1"/>
          </p:nvPr>
        </p:nvSpPr>
        <p:spPr>
          <a:xfrm>
            <a:off x="0" y="1295400"/>
            <a:ext cx="9144000" cy="5181600"/>
          </a:xfrm>
        </p:spPr>
        <p:txBody>
          <a:bodyPr>
            <a:normAutofit/>
          </a:bodyPr>
          <a:lstStyle/>
          <a:p>
            <a:pPr marL="0" indent="0" algn="ctr">
              <a:buNone/>
            </a:pPr>
            <a:r>
              <a:rPr lang="en-US" sz="3600" b="1" dirty="0">
                <a:solidFill>
                  <a:srgbClr val="00A3E0"/>
                </a:solidFill>
              </a:rPr>
              <a:t>Goal</a:t>
            </a:r>
          </a:p>
          <a:p>
            <a:pPr marL="0" indent="0" algn="ctr">
              <a:buNone/>
            </a:pPr>
            <a:r>
              <a:rPr lang="en-US" sz="2800" b="1" dirty="0">
                <a:solidFill>
                  <a:srgbClr val="00A3E0"/>
                </a:solidFill>
              </a:rPr>
              <a:t>60% of all adults have a college or career credential by 2025</a:t>
            </a:r>
          </a:p>
          <a:p>
            <a:pPr marL="0" indent="0" algn="ctr">
              <a:buNone/>
            </a:pPr>
            <a:endParaRPr lang="en-US" sz="2600" dirty="0"/>
          </a:p>
          <a:p>
            <a:r>
              <a:rPr lang="en-US" sz="2600" dirty="0"/>
              <a:t>Illinois students should be graduating high school ready with the knowledge and skills necessary to be successful in life after high school – college and career.</a:t>
            </a:r>
          </a:p>
          <a:p>
            <a:r>
              <a:rPr lang="en-US" sz="2600" dirty="0">
                <a:solidFill>
                  <a:srgbClr val="00A3E0"/>
                </a:solidFill>
              </a:rPr>
              <a:t>8 out of 10</a:t>
            </a:r>
            <a:r>
              <a:rPr lang="en-US" sz="2600" dirty="0"/>
              <a:t> Illinois employers say they need employees with some postsecondary education (Source: 60by25.org).</a:t>
            </a:r>
          </a:p>
          <a:p>
            <a:r>
              <a:rPr lang="en-US" sz="2600" dirty="0"/>
              <a:t>Currently only </a:t>
            </a:r>
            <a:r>
              <a:rPr lang="en-US" sz="2600" dirty="0">
                <a:solidFill>
                  <a:srgbClr val="00A3E0"/>
                </a:solidFill>
              </a:rPr>
              <a:t>40%</a:t>
            </a:r>
            <a:r>
              <a:rPr lang="en-US" sz="2600" dirty="0"/>
              <a:t> of Illinois residents have a high-quality post-secondary college or career credential.</a:t>
            </a:r>
            <a:endParaRPr lang="en-US" sz="3900" b="1" dirty="0">
              <a:solidFill>
                <a:srgbClr val="00A3E0"/>
              </a:solidFill>
            </a:endParaRPr>
          </a:p>
          <a:p>
            <a:pPr marL="0" indent="0" algn="r">
              <a:buNone/>
            </a:pPr>
            <a:r>
              <a:rPr lang="en-US" sz="2000" dirty="0"/>
              <a:t>Source:</a:t>
            </a:r>
            <a:r>
              <a:rPr lang="en-US" sz="2000" dirty="0">
                <a:hlinkClick r:id="rId3" action="ppaction://hlinkfile"/>
              </a:rPr>
              <a:t>60by25.org</a:t>
            </a:r>
            <a:endParaRPr lang="en-US" sz="2000" dirty="0"/>
          </a:p>
          <a:p>
            <a:endParaRPr lang="en-US" dirty="0"/>
          </a:p>
        </p:txBody>
      </p:sp>
    </p:spTree>
    <p:extLst>
      <p:ext uri="{BB962C8B-B14F-4D97-AF65-F5344CB8AC3E}">
        <p14:creationId xmlns:p14="http://schemas.microsoft.com/office/powerpoint/2010/main" val="510633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Transitional Math</a:t>
            </a:r>
          </a:p>
        </p:txBody>
      </p:sp>
      <p:sp>
        <p:nvSpPr>
          <p:cNvPr id="3" name="Content Placeholder 2"/>
          <p:cNvSpPr>
            <a:spLocks noGrp="1"/>
          </p:cNvSpPr>
          <p:nvPr>
            <p:ph idx="1"/>
          </p:nvPr>
        </p:nvSpPr>
        <p:spPr>
          <a:xfrm>
            <a:off x="0" y="1295400"/>
            <a:ext cx="9144000" cy="5181600"/>
          </a:xfrm>
        </p:spPr>
        <p:txBody>
          <a:bodyPr>
            <a:normAutofit fontScale="92500"/>
          </a:bodyPr>
          <a:lstStyle/>
          <a:p>
            <a:pPr marL="0" indent="0" algn="ctr">
              <a:buNone/>
            </a:pPr>
            <a:r>
              <a:rPr lang="en-US" sz="3600" b="1" dirty="0">
                <a:solidFill>
                  <a:srgbClr val="00A3E0"/>
                </a:solidFill>
              </a:rPr>
              <a:t>Goal</a:t>
            </a:r>
          </a:p>
          <a:p>
            <a:pPr marL="0" indent="0" algn="ctr">
              <a:buNone/>
            </a:pPr>
            <a:r>
              <a:rPr lang="en-US" sz="2800" b="1" dirty="0">
                <a:solidFill>
                  <a:srgbClr val="00A3E0"/>
                </a:solidFill>
              </a:rPr>
              <a:t>Reduce Remediation</a:t>
            </a:r>
          </a:p>
          <a:p>
            <a:pPr marL="0" indent="0" algn="ctr">
              <a:buNone/>
            </a:pPr>
            <a:endParaRPr lang="en-US" sz="2600" dirty="0"/>
          </a:p>
          <a:p>
            <a:r>
              <a:rPr lang="en-US" sz="2600" dirty="0"/>
              <a:t>Determine who is not college-ready for math in the junior year.</a:t>
            </a:r>
          </a:p>
          <a:p>
            <a:r>
              <a:rPr lang="en-US" sz="2600" dirty="0"/>
              <a:t>Remediate with new transitional courses in the senior year.</a:t>
            </a:r>
          </a:p>
          <a:p>
            <a:r>
              <a:rPr lang="en-US" sz="2600" dirty="0"/>
              <a:t>Provide guaranteed placement into college credit math courses to all Illinois community colleges and some participating universities.</a:t>
            </a:r>
          </a:p>
          <a:p>
            <a:pPr marL="0" indent="0">
              <a:buNone/>
            </a:pPr>
            <a:endParaRPr lang="en-US" sz="2000" dirty="0"/>
          </a:p>
          <a:p>
            <a:pPr marL="0" indent="0" algn="ctr">
              <a:buNone/>
            </a:pPr>
            <a:r>
              <a:rPr lang="en-US" sz="3600" b="1" dirty="0">
                <a:solidFill>
                  <a:srgbClr val="00A3E0"/>
                </a:solidFill>
              </a:rPr>
              <a:t>Result</a:t>
            </a:r>
          </a:p>
          <a:p>
            <a:pPr marL="0" indent="0" algn="ctr">
              <a:buNone/>
            </a:pPr>
            <a:r>
              <a:rPr lang="en-US" sz="2800" b="1" dirty="0">
                <a:solidFill>
                  <a:srgbClr val="00A3E0"/>
                </a:solidFill>
              </a:rPr>
              <a:t>Students start at college-level coursework, increasing their chances of completing a certificate or degree.</a:t>
            </a:r>
          </a:p>
          <a:p>
            <a:pPr marL="0" indent="0">
              <a:buNone/>
            </a:pPr>
            <a:endParaRPr lang="en-US" dirty="0"/>
          </a:p>
        </p:txBody>
      </p:sp>
    </p:spTree>
    <p:extLst>
      <p:ext uri="{BB962C8B-B14F-4D97-AF65-F5344CB8AC3E}">
        <p14:creationId xmlns:p14="http://schemas.microsoft.com/office/powerpoint/2010/main" val="2954349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965B7-9FB2-4729-B933-EAC552DB2A4B}"/>
              </a:ext>
            </a:extLst>
          </p:cNvPr>
          <p:cNvSpPr>
            <a:spLocks noGrp="1"/>
          </p:cNvSpPr>
          <p:nvPr>
            <p:ph type="title"/>
          </p:nvPr>
        </p:nvSpPr>
        <p:spPr>
          <a:xfrm>
            <a:off x="457200" y="762000"/>
            <a:ext cx="8229600" cy="762000"/>
          </a:xfrm>
        </p:spPr>
        <p:txBody>
          <a:bodyPr/>
          <a:lstStyle/>
          <a:p>
            <a:r>
              <a:rPr lang="en-US"/>
              <a:t>Benefits</a:t>
            </a:r>
          </a:p>
        </p:txBody>
      </p:sp>
      <p:sp>
        <p:nvSpPr>
          <p:cNvPr id="3" name="Content Placeholder 2">
            <a:extLst>
              <a:ext uri="{FF2B5EF4-FFF2-40B4-BE49-F238E27FC236}">
                <a16:creationId xmlns:a16="http://schemas.microsoft.com/office/drawing/2014/main" id="{531A82D0-EDCB-4458-948E-E1D33A3DEFC2}"/>
              </a:ext>
            </a:extLst>
          </p:cNvPr>
          <p:cNvSpPr>
            <a:spLocks noGrp="1"/>
          </p:cNvSpPr>
          <p:nvPr>
            <p:ph idx="1"/>
          </p:nvPr>
        </p:nvSpPr>
        <p:spPr>
          <a:xfrm>
            <a:off x="457200" y="1524000"/>
            <a:ext cx="8229600" cy="5105400"/>
          </a:xfrm>
        </p:spPr>
        <p:txBody>
          <a:bodyPr/>
          <a:lstStyle/>
          <a:p>
            <a:pPr marL="0" indent="0">
              <a:buNone/>
            </a:pPr>
            <a:r>
              <a:rPr lang="en-US"/>
              <a:t>Transitional Math benefits students:</a:t>
            </a:r>
          </a:p>
          <a:p>
            <a:r>
              <a:rPr lang="en-US"/>
              <a:t>Reduces barriers that prevent degree completion</a:t>
            </a:r>
          </a:p>
          <a:p>
            <a:r>
              <a:rPr lang="en-US"/>
              <a:t>Saves time and money (economical)</a:t>
            </a:r>
          </a:p>
          <a:p>
            <a:r>
              <a:rPr lang="en-US"/>
              <a:t>Allows students deemed “not ready” for college level coursework to strengthen skills during the senior year through contextualized, authentic, and performance-based application</a:t>
            </a:r>
          </a:p>
        </p:txBody>
      </p:sp>
    </p:spTree>
    <p:extLst>
      <p:ext uri="{BB962C8B-B14F-4D97-AF65-F5344CB8AC3E}">
        <p14:creationId xmlns:p14="http://schemas.microsoft.com/office/powerpoint/2010/main" val="39517825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DC679D15685047ACC5530CDD3D8E7B" ma:contentTypeVersion="12" ma:contentTypeDescription="Create a new document." ma:contentTypeScope="" ma:versionID="5de1c01a5b3451fc53fe6b33910d3c9e">
  <xsd:schema xmlns:xsd="http://www.w3.org/2001/XMLSchema" xmlns:xs="http://www.w3.org/2001/XMLSchema" xmlns:p="http://schemas.microsoft.com/office/2006/metadata/properties" xmlns:ns1="http://schemas.microsoft.com/sharepoint/v3" xmlns:ns2="32161f05-83f6-4fea-b805-ba1f5854d304" xmlns:ns3="895eb294-936d-416b-ad7b-6ca7cfc60130" targetNamespace="http://schemas.microsoft.com/office/2006/metadata/properties" ma:root="true" ma:fieldsID="520be8dc76d7d3f7772deac7ac3d8fcb" ns1:_="" ns2:_="" ns3:_="">
    <xsd:import namespace="http://schemas.microsoft.com/sharepoint/v3"/>
    <xsd:import namespace="32161f05-83f6-4fea-b805-ba1f5854d304"/>
    <xsd:import namespace="895eb294-936d-416b-ad7b-6ca7cfc60130"/>
    <xsd:element name="properties">
      <xsd:complexType>
        <xsd:sequence>
          <xsd:element name="documentManagement">
            <xsd:complexType>
              <xsd:all>
                <xsd:element ref="ns1:PublishingStartDate" minOccurs="0"/>
                <xsd:element ref="ns1:PublishingExpirationDate" minOccurs="0"/>
                <xsd:element ref="ns2:SharedWithUsers" minOccurs="0"/>
                <xsd:element ref="ns3:Heading" minOccurs="0"/>
                <xsd:element ref="ns3:DisplayPage" minOccurs="0"/>
                <xsd:element ref="ns3:AdditionalInformation" minOccurs="0"/>
                <xsd:element ref="ns3:SortOrder" minOccurs="0"/>
                <xsd:element ref="ns3:IsForm" minOccurs="0"/>
                <xsd:element ref="ns2:ISBEIsForm" minOccurs="0"/>
                <xsd:element ref="ns3:tempDiv" minOccurs="0"/>
                <xsd:element ref="ns3:Depart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2161f05-83f6-4fea-b805-ba1f5854d304"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SBEIsForm" ma:index="16" nillable="true" ma:displayName="ISBEIsForm" ma:default="0" ma:internalName="ISBEIsForm">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95eb294-936d-416b-ad7b-6ca7cfc60130" elementFormDefault="qualified">
    <xsd:import namespace="http://schemas.microsoft.com/office/2006/documentManagement/types"/>
    <xsd:import namespace="http://schemas.microsoft.com/office/infopath/2007/PartnerControls"/>
    <xsd:element name="Heading" ma:index="11" nillable="true" ma:displayName="Heading" ma:internalName="Heading">
      <xsd:simpleType>
        <xsd:restriction base="dms:Text">
          <xsd:maxLength value="255"/>
        </xsd:restriction>
      </xsd:simpleType>
    </xsd:element>
    <xsd:element name="DisplayPage" ma:index="12" nillable="true" ma:displayName="DisplayPage" ma:internalName="DisplayPage">
      <xsd:simpleType>
        <xsd:restriction base="dms:Text">
          <xsd:maxLength value="255"/>
        </xsd:restriction>
      </xsd:simpleType>
    </xsd:element>
    <xsd:element name="AdditionalInformation" ma:index="13" nillable="true" ma:displayName="AdditionalInformation" ma:internalName="AdditionalInformation">
      <xsd:simpleType>
        <xsd:restriction base="dms:Text">
          <xsd:maxLength value="255"/>
        </xsd:restriction>
      </xsd:simpleType>
    </xsd:element>
    <xsd:element name="SortOrder" ma:index="14" nillable="true" ma:displayName="SortOrder" ma:default="999" ma:internalName="SortOrder">
      <xsd:simpleType>
        <xsd:restriction base="dms:Number"/>
      </xsd:simpleType>
    </xsd:element>
    <xsd:element name="IsForm" ma:index="15" nillable="true" ma:displayName="IsForm" ma:default="0" ma:internalName="IsForm">
      <xsd:simpleType>
        <xsd:restriction base="dms:Boolean"/>
      </xsd:simpleType>
    </xsd:element>
    <xsd:element name="tempDiv" ma:index="17" nillable="true" ma:displayName="tempDiv" ma:internalName="tempDiv">
      <xsd:simpleType>
        <xsd:restriction base="dms:Text">
          <xsd:maxLength value="255"/>
        </xsd:restriction>
      </xsd:simpleType>
    </xsd:element>
    <xsd:element name="Department" ma:index="18" nillable="true" ma:displayName="Department" ma:list="{e71061d4-6703-44f8-87cd-029df48c7f9b}" ma:internalName="Department"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dditionalInformation xmlns="895eb294-936d-416b-ad7b-6ca7cfc60130" xsi:nil="true"/>
    <DisplayPage xmlns="895eb294-936d-416b-ad7b-6ca7cfc60130" xsi:nil="true"/>
    <PublishingExpirationDate xmlns="http://schemas.microsoft.com/sharepoint/v3" xsi:nil="true"/>
    <SortOrder xmlns="895eb294-936d-416b-ad7b-6ca7cfc60130">999</SortOrder>
    <tempDiv xmlns="895eb294-936d-416b-ad7b-6ca7cfc60130" xsi:nil="true"/>
    <PublishingStartDate xmlns="http://schemas.microsoft.com/sharepoint/v3" xsi:nil="true"/>
    <IsForm xmlns="895eb294-936d-416b-ad7b-6ca7cfc60130">true</IsForm>
    <Department xmlns="895eb294-936d-416b-ad7b-6ca7cfc60130">10</Department>
    <Heading xmlns="895eb294-936d-416b-ad7b-6ca7cfc60130" xsi:nil="true"/>
    <ISBEIsForm xmlns="32161f05-83f6-4fea-b805-ba1f5854d304">true</ISBEIsForm>
  </documentManagement>
</p:properties>
</file>

<file path=customXml/itemProps1.xml><?xml version="1.0" encoding="utf-8"?>
<ds:datastoreItem xmlns:ds="http://schemas.openxmlformats.org/officeDocument/2006/customXml" ds:itemID="{8E058EC5-3814-4315-B772-4D2725B8F515}">
  <ds:schemaRefs>
    <ds:schemaRef ds:uri="http://schemas.microsoft.com/sharepoint/v3/contenttype/forms"/>
  </ds:schemaRefs>
</ds:datastoreItem>
</file>

<file path=customXml/itemProps2.xml><?xml version="1.0" encoding="utf-8"?>
<ds:datastoreItem xmlns:ds="http://schemas.openxmlformats.org/officeDocument/2006/customXml" ds:itemID="{B65BA2E3-B72E-4DD5-BBC8-18FD439CB3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2161f05-83f6-4fea-b805-ba1f5854d304"/>
    <ds:schemaRef ds:uri="895eb294-936d-416b-ad7b-6ca7cfc601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81F5C2-1634-40A0-8131-4571E68B85D7}">
  <ds:schemaRefs>
    <ds:schemaRef ds:uri="http://schemas.microsoft.com/office/2006/documentManagement/types"/>
    <ds:schemaRef ds:uri="http://schemas.microsoft.com/office/infopath/2007/PartnerControls"/>
    <ds:schemaRef ds:uri="895eb294-936d-416b-ad7b-6ca7cfc60130"/>
    <ds:schemaRef ds:uri="http://schemas.microsoft.com/office/2006/metadata/properties"/>
    <ds:schemaRef ds:uri="http://schemas.microsoft.com/sharepoint/v3"/>
    <ds:schemaRef ds:uri="32161f05-83f6-4fea-b805-ba1f5854d304"/>
    <ds:schemaRef ds:uri="http://purl.org/dc/terms/"/>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406</TotalTime>
  <Words>965</Words>
  <Application>Microsoft Office PowerPoint</Application>
  <PresentationFormat>On-screen Show (4:3)</PresentationFormat>
  <Paragraphs>105</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Postsecondary and Workforce Readiness Act  Transitional Math Overview</vt:lpstr>
      <vt:lpstr>What is Postsecondary and Workforce Readiness Act?</vt:lpstr>
      <vt:lpstr>Transitional Math Pathways</vt:lpstr>
      <vt:lpstr>Transitional Math Instructional Mind Shift</vt:lpstr>
      <vt:lpstr>Why Transitional Math?</vt:lpstr>
      <vt:lpstr>Key Points</vt:lpstr>
      <vt:lpstr>Illinois Goal: 60 by 25</vt:lpstr>
      <vt:lpstr>Transitional Math</vt:lpstr>
      <vt:lpstr>Benefits</vt:lpstr>
      <vt:lpstr>Additional Benefits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PowerPoint_Template_2 Dec. 2019.pptx</dc:title>
  <dc:creator>GRIFFIN MEGAN</dc:creator>
  <cp:lastModifiedBy>LEAV SAMANTHA</cp:lastModifiedBy>
  <cp:revision>64</cp:revision>
  <dcterms:created xsi:type="dcterms:W3CDTF">2017-07-11T17:48:22Z</dcterms:created>
  <dcterms:modified xsi:type="dcterms:W3CDTF">2020-01-16T16:06:07Z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0x010100BADC679D15685047ACC5530CDD3D8E7B</vt:lpwstr>
  </property>
</Properties>
</file>