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4"/>
  </p:sldMasterIdLst>
  <p:notesMasterIdLst>
    <p:notesMasterId r:id="rId14"/>
  </p:notesMasterIdLst>
  <p:sldIdLst>
    <p:sldId id="266" r:id="rId5"/>
    <p:sldId id="270" r:id="rId6"/>
    <p:sldId id="271" r:id="rId7"/>
    <p:sldId id="272" r:id="rId8"/>
    <p:sldId id="273" r:id="rId9"/>
    <p:sldId id="275" r:id="rId10"/>
    <p:sldId id="274" r:id="rId11"/>
    <p:sldId id="276"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3E0"/>
    <a:srgbClr val="003E5A"/>
    <a:srgbClr val="043E5A"/>
    <a:srgbClr val="19A2DC"/>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4C0090-19A3-7DA9-8A9C-0F6EE67E9DF5}" v="5" dt="2020-01-03T20:46:36.1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82772" autoAdjust="0"/>
  </p:normalViewPr>
  <p:slideViewPr>
    <p:cSldViewPr>
      <p:cViewPr varScale="1">
        <p:scale>
          <a:sx n="108" d="100"/>
          <a:sy n="108" d="100"/>
        </p:scale>
        <p:origin x="1704" y="102"/>
      </p:cViewPr>
      <p:guideLst>
        <p:guide orient="horz" pos="2160"/>
        <p:guide pos="2880"/>
      </p:guideLst>
    </p:cSldViewPr>
  </p:slideViewPr>
  <p:outlineViewPr>
    <p:cViewPr>
      <p:scale>
        <a:sx n="33" d="100"/>
        <a:sy n="33" d="100"/>
      </p:scale>
      <p:origin x="0" y="-20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AACADF-4496-48E5-98B4-11F5913ED854}" type="datetimeFigureOut">
              <a:rPr lang="en-US" smtClean="0"/>
              <a:t>1/10/2020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F7E55C-A733-421E-9123-C8AF8246155C}" type="slidenum">
              <a:rPr lang="en-US" smtClean="0"/>
              <a:t>‹#›</a:t>
            </a:fld>
            <a:endParaRPr lang="en-US"/>
          </a:p>
        </p:txBody>
      </p:sp>
    </p:spTree>
    <p:extLst>
      <p:ext uri="{BB962C8B-B14F-4D97-AF65-F5344CB8AC3E}">
        <p14:creationId xmlns:p14="http://schemas.microsoft.com/office/powerpoint/2010/main" val="168334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1</a:t>
            </a:fld>
            <a:endParaRPr lang="en-US"/>
          </a:p>
        </p:txBody>
      </p:sp>
    </p:spTree>
    <p:extLst>
      <p:ext uri="{BB962C8B-B14F-4D97-AF65-F5344CB8AC3E}">
        <p14:creationId xmlns:p14="http://schemas.microsoft.com/office/powerpoint/2010/main" val="2839179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Postsecondary and Workforce Readiness Act organizes the State’s approach to transitional math into three overarching math pathways; STEM, Quantitative Literacy and Statistics, and Technical.  School districts must implement at least one pathway that will meet students needs.</a:t>
            </a:r>
          </a:p>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2</a:t>
            </a:fld>
            <a:endParaRPr lang="en-US"/>
          </a:p>
        </p:txBody>
      </p:sp>
    </p:spTree>
    <p:extLst>
      <p:ext uri="{BB962C8B-B14F-4D97-AF65-F5344CB8AC3E}">
        <p14:creationId xmlns:p14="http://schemas.microsoft.com/office/powerpoint/2010/main" val="1966839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Transitional to STEM is designed for students whose career goals are in the Science, Technology, Engineering, or Mathematica fields.  These students require advanced algebraic skills or are calculus bound.  Students will focus on a traditional math pathway to gain skills needed to succeed in algebra-heavy coursework.  This pathway may also include business majors.</a:t>
            </a:r>
          </a:p>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3</a:t>
            </a:fld>
            <a:endParaRPr lang="en-US"/>
          </a:p>
        </p:txBody>
      </p:sp>
    </p:spTree>
    <p:extLst>
      <p:ext uri="{BB962C8B-B14F-4D97-AF65-F5344CB8AC3E}">
        <p14:creationId xmlns:p14="http://schemas.microsoft.com/office/powerpoint/2010/main" val="4167078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Transition to Quantitative Literacy and Statistics is designed for students that will focus on statistics, data analysis, problem solving, and quantitative literacy.  Students will understand the meaning behind the math and be able to explain it.</a:t>
            </a:r>
          </a:p>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4</a:t>
            </a:fld>
            <a:endParaRPr lang="en-US"/>
          </a:p>
        </p:txBody>
      </p:sp>
    </p:spTree>
    <p:extLst>
      <p:ext uri="{BB962C8B-B14F-4D97-AF65-F5344CB8AC3E}">
        <p14:creationId xmlns:p14="http://schemas.microsoft.com/office/powerpoint/2010/main" val="3922621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Transition to Technical is for students whose career goals are in the technical fields.  These students do not require calculus, advanced algebra, or advanced statistics.  Students will see the application to their specific career goals.</a:t>
            </a:r>
          </a:p>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5</a:t>
            </a:fld>
            <a:endParaRPr lang="en-US"/>
          </a:p>
        </p:txBody>
      </p:sp>
    </p:spTree>
    <p:extLst>
      <p:ext uri="{BB962C8B-B14F-4D97-AF65-F5344CB8AC3E}">
        <p14:creationId xmlns:p14="http://schemas.microsoft.com/office/powerpoint/2010/main" val="3650477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that have successfully completed Transition to STEM may be placed into College Algebra, General Education Math, or a Credit-bearing Technical Math course at the community college.</a:t>
            </a:r>
          </a:p>
          <a:p>
            <a:endParaRPr lang="en-US" dirty="0"/>
          </a:p>
          <a:p>
            <a:r>
              <a:rPr lang="en-US" dirty="0"/>
              <a:t>Students that have successfully completed Transition to Quantitative Literacy and Statistics may be placed into General Education Math, or a Credit-bearing Technical Math course at the community college.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Students that have successfully completed Transition to Technical Math may be placed into a Credit-bearing Technical Math course at the community college.</a:t>
            </a:r>
          </a:p>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6</a:t>
            </a:fld>
            <a:endParaRPr lang="en-US"/>
          </a:p>
        </p:txBody>
      </p:sp>
    </p:spTree>
    <p:extLst>
      <p:ext uri="{BB962C8B-B14F-4D97-AF65-F5344CB8AC3E}">
        <p14:creationId xmlns:p14="http://schemas.microsoft.com/office/powerpoint/2010/main" val="3804209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Many students entering into remedial math courses have struggled with math their entire lives, so requiring just “another math course” was not a great message to send.  Transitional math courses aligned to the pathways indicated in the PWR Act call for math applicability and contextualization aligned to a student’s career pathway.</a:t>
            </a:r>
          </a:p>
          <a:p>
            <a:endParaRPr lang="en-US" dirty="0"/>
          </a:p>
        </p:txBody>
      </p:sp>
      <p:sp>
        <p:nvSpPr>
          <p:cNvPr id="4" name="Slide Number Placeholder 3"/>
          <p:cNvSpPr>
            <a:spLocks noGrp="1"/>
          </p:cNvSpPr>
          <p:nvPr>
            <p:ph type="sldNum" sz="quarter" idx="5"/>
          </p:nvPr>
        </p:nvSpPr>
        <p:spPr/>
        <p:txBody>
          <a:bodyPr/>
          <a:lstStyle/>
          <a:p>
            <a:fld id="{25F7E55C-A733-421E-9123-C8AF8246155C}" type="slidenum">
              <a:rPr lang="en-US" smtClean="0"/>
              <a:t>7</a:t>
            </a:fld>
            <a:endParaRPr lang="en-US"/>
          </a:p>
        </p:txBody>
      </p:sp>
    </p:spTree>
    <p:extLst>
      <p:ext uri="{BB962C8B-B14F-4D97-AF65-F5344CB8AC3E}">
        <p14:creationId xmlns:p14="http://schemas.microsoft.com/office/powerpoint/2010/main" val="895523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School districts and community colleges will work together as a partnership to determine the title of the course, duration of the course, and what community college courses students will be placed upon successful completion of the high schools transitional course, etc.</a:t>
            </a:r>
          </a:p>
          <a:p>
            <a:endParaRPr lang="en-US" dirty="0"/>
          </a:p>
          <a:p>
            <a:r>
              <a:rPr lang="en-US" dirty="0"/>
              <a:t>For further information on the Local Advisory Panel, please watch the webinar entitled “Transitional Math Local Advisory Panel.”</a:t>
            </a:r>
          </a:p>
        </p:txBody>
      </p:sp>
      <p:sp>
        <p:nvSpPr>
          <p:cNvPr id="4" name="Slide Number Placeholder 3"/>
          <p:cNvSpPr>
            <a:spLocks noGrp="1"/>
          </p:cNvSpPr>
          <p:nvPr>
            <p:ph type="sldNum" sz="quarter" idx="5"/>
          </p:nvPr>
        </p:nvSpPr>
        <p:spPr/>
        <p:txBody>
          <a:bodyPr/>
          <a:lstStyle/>
          <a:p>
            <a:fld id="{25F7E55C-A733-421E-9123-C8AF8246155C}" type="slidenum">
              <a:rPr lang="en-US" smtClean="0"/>
              <a:t>8</a:t>
            </a:fld>
            <a:endParaRPr lang="en-US"/>
          </a:p>
        </p:txBody>
      </p:sp>
    </p:spTree>
    <p:extLst>
      <p:ext uri="{BB962C8B-B14F-4D97-AF65-F5344CB8AC3E}">
        <p14:creationId xmlns:p14="http://schemas.microsoft.com/office/powerpoint/2010/main" val="1683583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4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0ABF9FC-4520-42F6-A4F9-7CE0E13F0CCF}" type="datetimeFigureOut">
              <a:rPr lang="en-US" smtClean="0"/>
              <a:t>1/10/2020</a:t>
            </a:fld>
            <a:endParaRPr lang="en-US" dirty="0"/>
          </a:p>
        </p:txBody>
      </p:sp>
      <p:sp>
        <p:nvSpPr>
          <p:cNvPr id="7"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2417500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948924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170993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30460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1978021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31927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264529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663428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3243124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3824"/>
            <a:ext cx="3008313" cy="106497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826976"/>
            <a:ext cx="3008313" cy="4299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536085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txBox="1">
            <a:spLocks/>
          </p:cNvSpPr>
          <p:nvPr userDrawn="1"/>
        </p:nvSpPr>
        <p:spPr>
          <a:xfrm>
            <a:off x="8686800" y="6477000"/>
            <a:ext cx="457200"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9D734BA-EFFF-47E9-B4A0-42A9EEEAB748}" type="slidenum">
              <a:rPr lang="en-US" sz="1600" smtClean="0"/>
              <a:pPr/>
              <a:t>‹#›</a:t>
            </a:fld>
            <a:endParaRPr lang="en-US" dirty="0"/>
          </a:p>
        </p:txBody>
      </p:sp>
    </p:spTree>
    <p:extLst>
      <p:ext uri="{BB962C8B-B14F-4D97-AF65-F5344CB8AC3E}">
        <p14:creationId xmlns:p14="http://schemas.microsoft.com/office/powerpoint/2010/main" val="145786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477000"/>
            <a:ext cx="9144000" cy="304800"/>
          </a:xfrm>
          <a:prstGeom prst="rect">
            <a:avLst/>
          </a:prstGeom>
          <a:solidFill>
            <a:srgbClr val="043E5A"/>
          </a:solidFill>
          <a:ln>
            <a:solidFill>
              <a:srgbClr val="003E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Placeholder 1"/>
          <p:cNvSpPr>
            <a:spLocks noGrp="1"/>
          </p:cNvSpPr>
          <p:nvPr>
            <p:ph type="title"/>
          </p:nvPr>
        </p:nvSpPr>
        <p:spPr>
          <a:xfrm>
            <a:off x="457200" y="533400"/>
            <a:ext cx="8229600" cy="762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95400"/>
            <a:ext cx="8229600" cy="5105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58881"/>
            <a:ext cx="9144000" cy="398320"/>
          </a:xfrm>
          <a:prstGeom prst="rect">
            <a:avLst/>
          </a:prstGeom>
          <a:solidFill>
            <a:srgbClr val="003E5A"/>
          </a:solidFill>
          <a:ln>
            <a:solidFill>
              <a:srgbClr val="003E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 name="Rectangle 8"/>
          <p:cNvSpPr/>
          <p:nvPr userDrawn="1"/>
        </p:nvSpPr>
        <p:spPr>
          <a:xfrm>
            <a:off x="0" y="549434"/>
            <a:ext cx="9144000" cy="63071"/>
          </a:xfrm>
          <a:prstGeom prst="rect">
            <a:avLst/>
          </a:prstGeom>
          <a:solidFill>
            <a:srgbClr val="00A3E0"/>
          </a:solidFill>
          <a:ln>
            <a:solidFill>
              <a:srgbClr val="00A3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pic>
        <p:nvPicPr>
          <p:cNvPr id="4"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20595"/>
            <a:ext cx="4623313" cy="789346"/>
          </a:xfrm>
          <a:prstGeom prst="rect">
            <a:avLst/>
          </a:prstGeom>
        </p:spPr>
      </p:pic>
    </p:spTree>
    <p:extLst>
      <p:ext uri="{BB962C8B-B14F-4D97-AF65-F5344CB8AC3E}">
        <p14:creationId xmlns:p14="http://schemas.microsoft.com/office/powerpoint/2010/main" val="424984314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TRInstruction@isbe.n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2819399"/>
          </a:xfrm>
        </p:spPr>
        <p:txBody>
          <a:bodyPr>
            <a:noAutofit/>
          </a:bodyPr>
          <a:lstStyle/>
          <a:p>
            <a:r>
              <a:rPr lang="en-US" sz="3200" dirty="0"/>
              <a:t>Postsecondary and Workforce Readiness Act</a:t>
            </a:r>
            <a:br>
              <a:rPr lang="en-US" sz="4800" dirty="0"/>
            </a:br>
            <a:br>
              <a:rPr lang="en-US" sz="4800" dirty="0"/>
            </a:br>
            <a:r>
              <a:rPr lang="en-US" dirty="0"/>
              <a:t>Transitional Math</a:t>
            </a:r>
            <a:br>
              <a:rPr lang="en-US" dirty="0"/>
            </a:br>
            <a:r>
              <a:rPr lang="en-US" dirty="0"/>
              <a:t>Pathways and Course Information</a:t>
            </a:r>
            <a:endParaRPr lang="en-US" sz="4800" dirty="0"/>
          </a:p>
        </p:txBody>
      </p:sp>
      <p:sp>
        <p:nvSpPr>
          <p:cNvPr id="3" name="Subtitle 2"/>
          <p:cNvSpPr>
            <a:spLocks noGrp="1"/>
          </p:cNvSpPr>
          <p:nvPr>
            <p:ph type="subTitle" idx="1"/>
          </p:nvPr>
        </p:nvSpPr>
        <p:spPr>
          <a:xfrm>
            <a:off x="0" y="4191000"/>
            <a:ext cx="9296400" cy="1676400"/>
          </a:xfrm>
        </p:spPr>
        <p:txBody>
          <a:bodyPr vert="horz" lIns="91440" tIns="45720" rIns="91440" bIns="45720" rtlCol="0" anchor="t">
            <a:normAutofit/>
          </a:bodyPr>
          <a:lstStyle/>
          <a:p>
            <a:r>
              <a:rPr lang="en-US" dirty="0"/>
              <a:t>Samantha </a:t>
            </a:r>
            <a:r>
              <a:rPr lang="en-US" dirty="0" err="1"/>
              <a:t>Leav</a:t>
            </a:r>
            <a:r>
              <a:rPr lang="en-US" dirty="0"/>
              <a:t>, Math Principal Consultant</a:t>
            </a:r>
          </a:p>
          <a:p>
            <a:r>
              <a:rPr lang="en-US" dirty="0"/>
              <a:t>Illinois State Board of Education</a:t>
            </a:r>
          </a:p>
        </p:txBody>
      </p:sp>
    </p:spTree>
    <p:extLst>
      <p:ext uri="{BB962C8B-B14F-4D97-AF65-F5344CB8AC3E}">
        <p14:creationId xmlns:p14="http://schemas.microsoft.com/office/powerpoint/2010/main" val="1676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39E52-B2D4-4645-8472-062BF5893A9C}"/>
              </a:ext>
            </a:extLst>
          </p:cNvPr>
          <p:cNvSpPr>
            <a:spLocks noGrp="1"/>
          </p:cNvSpPr>
          <p:nvPr>
            <p:ph type="title"/>
          </p:nvPr>
        </p:nvSpPr>
        <p:spPr>
          <a:xfrm>
            <a:off x="457200" y="1295400"/>
            <a:ext cx="8229600" cy="762000"/>
          </a:xfrm>
        </p:spPr>
        <p:txBody>
          <a:bodyPr/>
          <a:lstStyle/>
          <a:p>
            <a:r>
              <a:rPr lang="en-US" dirty="0"/>
              <a:t>Transitional Math Pathways</a:t>
            </a:r>
          </a:p>
        </p:txBody>
      </p:sp>
      <p:sp>
        <p:nvSpPr>
          <p:cNvPr id="3" name="Content Placeholder 2">
            <a:extLst>
              <a:ext uri="{FF2B5EF4-FFF2-40B4-BE49-F238E27FC236}">
                <a16:creationId xmlns:a16="http://schemas.microsoft.com/office/drawing/2014/main" id="{0C0D860B-84EC-4BE1-B3C8-7CFD745475DC}"/>
              </a:ext>
            </a:extLst>
          </p:cNvPr>
          <p:cNvSpPr>
            <a:spLocks noGrp="1"/>
          </p:cNvSpPr>
          <p:nvPr>
            <p:ph idx="1"/>
          </p:nvPr>
        </p:nvSpPr>
        <p:spPr>
          <a:xfrm>
            <a:off x="457200" y="2057400"/>
            <a:ext cx="8229600" cy="3505200"/>
          </a:xfrm>
        </p:spPr>
        <p:txBody>
          <a:bodyPr/>
          <a:lstStyle/>
          <a:p>
            <a:pPr marL="0" indent="0">
              <a:buNone/>
            </a:pPr>
            <a:r>
              <a:rPr lang="en-US" dirty="0"/>
              <a:t>The Postsecondary and Workforce Readiness Act organizes the State’s approach to transitional math into three overarching math pathways.</a:t>
            </a:r>
          </a:p>
          <a:p>
            <a:r>
              <a:rPr lang="en-US" dirty="0"/>
              <a:t>STEM Pathway</a:t>
            </a:r>
          </a:p>
          <a:p>
            <a:r>
              <a:rPr lang="en-US" dirty="0"/>
              <a:t>Quantitative Literacy and Statistics Pathway</a:t>
            </a:r>
          </a:p>
          <a:p>
            <a:r>
              <a:rPr lang="en-US" dirty="0"/>
              <a:t>Technical Math Pathway</a:t>
            </a:r>
          </a:p>
        </p:txBody>
      </p:sp>
    </p:spTree>
    <p:extLst>
      <p:ext uri="{BB962C8B-B14F-4D97-AF65-F5344CB8AC3E}">
        <p14:creationId xmlns:p14="http://schemas.microsoft.com/office/powerpoint/2010/main" val="1778429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3133E-CFCA-4AF7-B0FB-4953463A1147}"/>
              </a:ext>
            </a:extLst>
          </p:cNvPr>
          <p:cNvSpPr>
            <a:spLocks noGrp="1"/>
          </p:cNvSpPr>
          <p:nvPr>
            <p:ph type="title"/>
          </p:nvPr>
        </p:nvSpPr>
        <p:spPr>
          <a:xfrm>
            <a:off x="457200" y="2057400"/>
            <a:ext cx="8229600" cy="762000"/>
          </a:xfrm>
        </p:spPr>
        <p:txBody>
          <a:bodyPr/>
          <a:lstStyle/>
          <a:p>
            <a:r>
              <a:rPr lang="en-US" dirty="0"/>
              <a:t>STEM Pathway</a:t>
            </a:r>
          </a:p>
        </p:txBody>
      </p:sp>
      <p:sp>
        <p:nvSpPr>
          <p:cNvPr id="3" name="Content Placeholder 2">
            <a:extLst>
              <a:ext uri="{FF2B5EF4-FFF2-40B4-BE49-F238E27FC236}">
                <a16:creationId xmlns:a16="http://schemas.microsoft.com/office/drawing/2014/main" id="{4FCB51FB-B551-4515-B66D-3A2F658B9DC9}"/>
              </a:ext>
            </a:extLst>
          </p:cNvPr>
          <p:cNvSpPr>
            <a:spLocks noGrp="1"/>
          </p:cNvSpPr>
          <p:nvPr>
            <p:ph idx="1"/>
          </p:nvPr>
        </p:nvSpPr>
        <p:spPr>
          <a:xfrm>
            <a:off x="457200" y="2819400"/>
            <a:ext cx="8229600" cy="2057400"/>
          </a:xfrm>
        </p:spPr>
        <p:txBody>
          <a:bodyPr/>
          <a:lstStyle/>
          <a:p>
            <a:pPr marL="0" indent="0" algn="ctr">
              <a:buNone/>
            </a:pPr>
            <a:r>
              <a:rPr lang="en-US" dirty="0"/>
              <a:t>The STEM Pathway is for students with career goals involving occupations that require the application of calculus or advanced algebraic skills.</a:t>
            </a:r>
          </a:p>
        </p:txBody>
      </p:sp>
    </p:spTree>
    <p:extLst>
      <p:ext uri="{BB962C8B-B14F-4D97-AF65-F5344CB8AC3E}">
        <p14:creationId xmlns:p14="http://schemas.microsoft.com/office/powerpoint/2010/main" val="3274690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3133E-CFCA-4AF7-B0FB-4953463A1147}"/>
              </a:ext>
            </a:extLst>
          </p:cNvPr>
          <p:cNvSpPr>
            <a:spLocks noGrp="1"/>
          </p:cNvSpPr>
          <p:nvPr>
            <p:ph type="title"/>
          </p:nvPr>
        </p:nvSpPr>
        <p:spPr>
          <a:xfrm>
            <a:off x="0" y="762000"/>
            <a:ext cx="9144000" cy="762000"/>
          </a:xfrm>
        </p:spPr>
        <p:txBody>
          <a:bodyPr>
            <a:normAutofit fontScale="90000"/>
          </a:bodyPr>
          <a:lstStyle/>
          <a:p>
            <a:r>
              <a:rPr lang="en-US" dirty="0"/>
              <a:t>Quantitative Literacy and Statistics Pathway</a:t>
            </a:r>
          </a:p>
        </p:txBody>
      </p:sp>
      <p:sp>
        <p:nvSpPr>
          <p:cNvPr id="3" name="Content Placeholder 2">
            <a:extLst>
              <a:ext uri="{FF2B5EF4-FFF2-40B4-BE49-F238E27FC236}">
                <a16:creationId xmlns:a16="http://schemas.microsoft.com/office/drawing/2014/main" id="{4FCB51FB-B551-4515-B66D-3A2F658B9DC9}"/>
              </a:ext>
            </a:extLst>
          </p:cNvPr>
          <p:cNvSpPr>
            <a:spLocks noGrp="1"/>
          </p:cNvSpPr>
          <p:nvPr>
            <p:ph idx="1"/>
          </p:nvPr>
        </p:nvSpPr>
        <p:spPr>
          <a:xfrm>
            <a:off x="457200" y="1524000"/>
            <a:ext cx="8229600" cy="5029200"/>
          </a:xfrm>
        </p:spPr>
        <p:txBody>
          <a:bodyPr>
            <a:normAutofit lnSpcReduction="10000"/>
          </a:bodyPr>
          <a:lstStyle/>
          <a:p>
            <a:pPr marL="0" indent="0" algn="ctr">
              <a:buNone/>
            </a:pPr>
            <a:r>
              <a:rPr lang="en-US" dirty="0"/>
              <a:t>The Quantitative Literacy and Statistics Pathway is for students focused on attaining competency in general statistics, data analysis, quantitative literacy and problem solving.</a:t>
            </a:r>
          </a:p>
          <a:p>
            <a:pPr marL="0" indent="0" algn="ctr">
              <a:buNone/>
            </a:pPr>
            <a:endParaRPr lang="en-US" dirty="0"/>
          </a:p>
          <a:p>
            <a:pPr marL="0" indent="0" algn="ctr">
              <a:buNone/>
            </a:pPr>
            <a:r>
              <a:rPr lang="en-US" dirty="0"/>
              <a:t>This pathway is intended for students whose career goals do not involve occupations relating to either the STEM or Technical Math Pathway or those who have not yet selected a career goal.</a:t>
            </a:r>
          </a:p>
        </p:txBody>
      </p:sp>
    </p:spTree>
    <p:extLst>
      <p:ext uri="{BB962C8B-B14F-4D97-AF65-F5344CB8AC3E}">
        <p14:creationId xmlns:p14="http://schemas.microsoft.com/office/powerpoint/2010/main" val="1628267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3133E-CFCA-4AF7-B0FB-4953463A1147}"/>
              </a:ext>
            </a:extLst>
          </p:cNvPr>
          <p:cNvSpPr>
            <a:spLocks noGrp="1"/>
          </p:cNvSpPr>
          <p:nvPr>
            <p:ph type="title"/>
          </p:nvPr>
        </p:nvSpPr>
        <p:spPr>
          <a:xfrm>
            <a:off x="457200" y="685800"/>
            <a:ext cx="8229600" cy="762000"/>
          </a:xfrm>
        </p:spPr>
        <p:txBody>
          <a:bodyPr/>
          <a:lstStyle/>
          <a:p>
            <a:r>
              <a:rPr lang="en-US" dirty="0"/>
              <a:t>Technical Math Pathway</a:t>
            </a:r>
          </a:p>
        </p:txBody>
      </p:sp>
      <p:sp>
        <p:nvSpPr>
          <p:cNvPr id="3" name="Content Placeholder 2">
            <a:extLst>
              <a:ext uri="{FF2B5EF4-FFF2-40B4-BE49-F238E27FC236}">
                <a16:creationId xmlns:a16="http://schemas.microsoft.com/office/drawing/2014/main" id="{4FCB51FB-B551-4515-B66D-3A2F658B9DC9}"/>
              </a:ext>
            </a:extLst>
          </p:cNvPr>
          <p:cNvSpPr>
            <a:spLocks noGrp="1"/>
          </p:cNvSpPr>
          <p:nvPr>
            <p:ph idx="1"/>
          </p:nvPr>
        </p:nvSpPr>
        <p:spPr>
          <a:xfrm>
            <a:off x="457200" y="1447800"/>
            <a:ext cx="8229600" cy="5105400"/>
          </a:xfrm>
        </p:spPr>
        <p:txBody>
          <a:bodyPr/>
          <a:lstStyle/>
          <a:p>
            <a:pPr marL="0" indent="0" algn="ctr">
              <a:buNone/>
            </a:pPr>
            <a:r>
              <a:rPr lang="en-US" dirty="0"/>
              <a:t>The Technical Math Pathway is for students with career goals involving occupations in technical fields that do not require the application of calculus, advanced algebraic, or advanced statistical skills. </a:t>
            </a:r>
          </a:p>
          <a:p>
            <a:pPr marL="0" indent="0" algn="ctr">
              <a:buNone/>
            </a:pPr>
            <a:endParaRPr lang="en-US" dirty="0"/>
          </a:p>
          <a:p>
            <a:pPr marL="0" indent="0" algn="ctr">
              <a:buNone/>
            </a:pPr>
            <a:r>
              <a:rPr lang="en-US" dirty="0"/>
              <a:t>The mathematics in this pathway emphasizes the application of mathematics within career settings.</a:t>
            </a:r>
          </a:p>
        </p:txBody>
      </p:sp>
    </p:spTree>
    <p:extLst>
      <p:ext uri="{BB962C8B-B14F-4D97-AF65-F5344CB8AC3E}">
        <p14:creationId xmlns:p14="http://schemas.microsoft.com/office/powerpoint/2010/main" val="189144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FF865-AAF3-48E9-8E0E-8DBFD1BD9714}"/>
              </a:ext>
            </a:extLst>
          </p:cNvPr>
          <p:cNvSpPr>
            <a:spLocks noGrp="1"/>
          </p:cNvSpPr>
          <p:nvPr>
            <p:ph type="title"/>
          </p:nvPr>
        </p:nvSpPr>
        <p:spPr>
          <a:xfrm>
            <a:off x="457200" y="685800"/>
            <a:ext cx="8229600" cy="762000"/>
          </a:xfrm>
        </p:spPr>
        <p:txBody>
          <a:bodyPr/>
          <a:lstStyle/>
          <a:p>
            <a:r>
              <a:rPr lang="en-US" dirty="0"/>
              <a:t>Differences in Pathways</a:t>
            </a:r>
          </a:p>
        </p:txBody>
      </p:sp>
      <p:pic>
        <p:nvPicPr>
          <p:cNvPr id="5" name="Content Placeholder 4">
            <a:extLst>
              <a:ext uri="{FF2B5EF4-FFF2-40B4-BE49-F238E27FC236}">
                <a16:creationId xmlns:a16="http://schemas.microsoft.com/office/drawing/2014/main" id="{0A9AADE9-62B1-4CD5-87CA-B460F8B23AAF}"/>
              </a:ext>
            </a:extLst>
          </p:cNvPr>
          <p:cNvPicPr>
            <a:picLocks noGrp="1" noChangeAspect="1"/>
          </p:cNvPicPr>
          <p:nvPr>
            <p:ph idx="1"/>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tretch>
            <a:fillRect/>
          </a:stretch>
        </p:blipFill>
        <p:spPr>
          <a:xfrm>
            <a:off x="1119187" y="1371600"/>
            <a:ext cx="6905625" cy="4848225"/>
          </a:xfrm>
        </p:spPr>
      </p:pic>
    </p:spTree>
    <p:extLst>
      <p:ext uri="{BB962C8B-B14F-4D97-AF65-F5344CB8AC3E}">
        <p14:creationId xmlns:p14="http://schemas.microsoft.com/office/powerpoint/2010/main" val="1236458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F4E56-E533-4163-8189-865ACBB89B12}"/>
              </a:ext>
            </a:extLst>
          </p:cNvPr>
          <p:cNvSpPr>
            <a:spLocks noGrp="1"/>
          </p:cNvSpPr>
          <p:nvPr>
            <p:ph type="title"/>
          </p:nvPr>
        </p:nvSpPr>
        <p:spPr>
          <a:xfrm>
            <a:off x="457200" y="685800"/>
            <a:ext cx="8229600" cy="762000"/>
          </a:xfrm>
        </p:spPr>
        <p:txBody>
          <a:bodyPr/>
          <a:lstStyle/>
          <a:p>
            <a:r>
              <a:rPr lang="en-US" dirty="0"/>
              <a:t>Instructional Approach</a:t>
            </a:r>
          </a:p>
        </p:txBody>
      </p:sp>
      <p:sp>
        <p:nvSpPr>
          <p:cNvPr id="3" name="Content Placeholder 2">
            <a:extLst>
              <a:ext uri="{FF2B5EF4-FFF2-40B4-BE49-F238E27FC236}">
                <a16:creationId xmlns:a16="http://schemas.microsoft.com/office/drawing/2014/main" id="{2B63FA45-97CF-4435-AF10-67F1950D00B7}"/>
              </a:ext>
            </a:extLst>
          </p:cNvPr>
          <p:cNvSpPr>
            <a:spLocks noGrp="1"/>
          </p:cNvSpPr>
          <p:nvPr>
            <p:ph idx="1"/>
          </p:nvPr>
        </p:nvSpPr>
        <p:spPr>
          <a:xfrm>
            <a:off x="0" y="1447800"/>
            <a:ext cx="9144000" cy="4800600"/>
          </a:xfrm>
        </p:spPr>
        <p:txBody>
          <a:bodyPr>
            <a:normAutofit lnSpcReduction="10000"/>
          </a:bodyPr>
          <a:lstStyle/>
          <a:p>
            <a:pPr marL="0" indent="0" algn="ctr">
              <a:buNone/>
            </a:pPr>
            <a:r>
              <a:rPr lang="en-US" dirty="0"/>
              <a:t>Transitional math courses should enable students to develop conceptual understanding and problem solving competencies while increasing college readiness in the path of their choice.  The courses emphasize conceptual understanding and modeling rather than procedures and symbolic manipulation.</a:t>
            </a:r>
          </a:p>
          <a:p>
            <a:pPr marL="0" indent="0" algn="ctr">
              <a:buNone/>
            </a:pPr>
            <a:endParaRPr lang="en-US" dirty="0"/>
          </a:p>
          <a:p>
            <a:pPr marL="0" indent="0" algn="ctr">
              <a:buNone/>
            </a:pPr>
            <a:r>
              <a:rPr lang="en-US" dirty="0"/>
              <a:t>The study of algebra is included in all three pathways; however, its emphasis varies depending on the outcome pathway.</a:t>
            </a:r>
          </a:p>
        </p:txBody>
      </p:sp>
    </p:spTree>
    <p:extLst>
      <p:ext uri="{BB962C8B-B14F-4D97-AF65-F5344CB8AC3E}">
        <p14:creationId xmlns:p14="http://schemas.microsoft.com/office/powerpoint/2010/main" val="1728041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D935C-51C3-48C0-82B4-76EB8F5B4D92}"/>
              </a:ext>
            </a:extLst>
          </p:cNvPr>
          <p:cNvSpPr>
            <a:spLocks noGrp="1"/>
          </p:cNvSpPr>
          <p:nvPr>
            <p:ph type="title"/>
          </p:nvPr>
        </p:nvSpPr>
        <p:spPr>
          <a:xfrm>
            <a:off x="-7620" y="892946"/>
            <a:ext cx="9159240" cy="762000"/>
          </a:xfrm>
        </p:spPr>
        <p:txBody>
          <a:bodyPr/>
          <a:lstStyle/>
          <a:p>
            <a:r>
              <a:rPr lang="en-US" dirty="0"/>
              <a:t>Course Information</a:t>
            </a:r>
          </a:p>
        </p:txBody>
      </p:sp>
      <p:sp>
        <p:nvSpPr>
          <p:cNvPr id="3" name="Content Placeholder 2">
            <a:extLst>
              <a:ext uri="{FF2B5EF4-FFF2-40B4-BE49-F238E27FC236}">
                <a16:creationId xmlns:a16="http://schemas.microsoft.com/office/drawing/2014/main" id="{9815E6D5-CE3F-45E3-BC7F-D1C21CBA7CCA}"/>
              </a:ext>
            </a:extLst>
          </p:cNvPr>
          <p:cNvSpPr>
            <a:spLocks noGrp="1"/>
          </p:cNvSpPr>
          <p:nvPr>
            <p:ph idx="1"/>
          </p:nvPr>
        </p:nvSpPr>
        <p:spPr>
          <a:xfrm>
            <a:off x="0" y="1676400"/>
            <a:ext cx="9151620" cy="3712346"/>
          </a:xfrm>
        </p:spPr>
        <p:txBody>
          <a:bodyPr>
            <a:normAutofit/>
          </a:bodyPr>
          <a:lstStyle/>
          <a:p>
            <a:pPr marL="0" indent="0" algn="ctr">
              <a:buNone/>
            </a:pPr>
            <a:r>
              <a:rPr lang="en-US" sz="2800" dirty="0"/>
              <a:t>The title of the course, duration, and courses for automatic placement depends on decisions made during the formation of the MOU with the local community college.  </a:t>
            </a:r>
          </a:p>
          <a:p>
            <a:pPr marL="0" indent="0" algn="ctr">
              <a:buNone/>
            </a:pPr>
            <a:endParaRPr lang="en-US" sz="2800" dirty="0"/>
          </a:p>
          <a:p>
            <a:pPr marL="0" indent="0" algn="ctr">
              <a:buNone/>
            </a:pPr>
            <a:r>
              <a:rPr lang="en-US" sz="2800" dirty="0"/>
              <a:t>Some community colleges have requested the titles all be the same and have indicated what the course title will be.  Other community colleges have decided that the school districts will decide on the course title.</a:t>
            </a:r>
          </a:p>
        </p:txBody>
      </p:sp>
      <p:sp>
        <p:nvSpPr>
          <p:cNvPr id="4" name="Rectangle 3">
            <a:extLst>
              <a:ext uri="{FF2B5EF4-FFF2-40B4-BE49-F238E27FC236}">
                <a16:creationId xmlns:a16="http://schemas.microsoft.com/office/drawing/2014/main" id="{D50AB223-415E-4309-8790-D1E9630AF694}"/>
              </a:ext>
            </a:extLst>
          </p:cNvPr>
          <p:cNvSpPr/>
          <p:nvPr/>
        </p:nvSpPr>
        <p:spPr>
          <a:xfrm>
            <a:off x="-15240" y="5395404"/>
            <a:ext cx="9151620" cy="646331"/>
          </a:xfrm>
          <a:prstGeom prst="rect">
            <a:avLst/>
          </a:prstGeom>
        </p:spPr>
        <p:txBody>
          <a:bodyPr wrap="square">
            <a:spAutoFit/>
          </a:bodyPr>
          <a:lstStyle/>
          <a:p>
            <a:pPr algn="ctr"/>
            <a:r>
              <a:rPr lang="en-US" dirty="0"/>
              <a:t>For further information on the Local Advisory Panel, please watch the webinar entitled “Transitional Math Local Advisory Panel.”</a:t>
            </a:r>
          </a:p>
        </p:txBody>
      </p:sp>
    </p:spTree>
    <p:extLst>
      <p:ext uri="{BB962C8B-B14F-4D97-AF65-F5344CB8AC3E}">
        <p14:creationId xmlns:p14="http://schemas.microsoft.com/office/powerpoint/2010/main" val="2668239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142AF-36C4-4B5B-B36F-AF487D21D7AC}"/>
              </a:ext>
            </a:extLst>
          </p:cNvPr>
          <p:cNvSpPr>
            <a:spLocks noGrp="1"/>
          </p:cNvSpPr>
          <p:nvPr>
            <p:ph idx="1"/>
          </p:nvPr>
        </p:nvSpPr>
        <p:spPr>
          <a:xfrm>
            <a:off x="457200" y="2743200"/>
            <a:ext cx="8229600" cy="3657600"/>
          </a:xfrm>
        </p:spPr>
        <p:txBody>
          <a:bodyPr/>
          <a:lstStyle/>
          <a:p>
            <a:pPr marL="0" indent="0" algn="ctr">
              <a:buNone/>
            </a:pPr>
            <a:r>
              <a:rPr lang="en-US" dirty="0"/>
              <a:t>If you have questions, or need further assistance, please reach out to </a:t>
            </a:r>
            <a:r>
              <a:rPr lang="en-US" u="sng" dirty="0">
                <a:hlinkClick r:id="rId2"/>
              </a:rPr>
              <a:t>TRInstruction@isbe.net</a:t>
            </a:r>
            <a:r>
              <a:rPr lang="en-US" dirty="0"/>
              <a:t>.   </a:t>
            </a:r>
          </a:p>
          <a:p>
            <a:endParaRPr lang="en-US" dirty="0"/>
          </a:p>
        </p:txBody>
      </p:sp>
    </p:spTree>
    <p:extLst>
      <p:ext uri="{BB962C8B-B14F-4D97-AF65-F5344CB8AC3E}">
        <p14:creationId xmlns:p14="http://schemas.microsoft.com/office/powerpoint/2010/main" val="1811021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DC679D15685047ACC5530CDD3D8E7B" ma:contentTypeVersion="12" ma:contentTypeDescription="Create a new document." ma:contentTypeScope="" ma:versionID="5de1c01a5b3451fc53fe6b33910d3c9e">
  <xsd:schema xmlns:xsd="http://www.w3.org/2001/XMLSchema" xmlns:xs="http://www.w3.org/2001/XMLSchema" xmlns:p="http://schemas.microsoft.com/office/2006/metadata/properties" xmlns:ns1="http://schemas.microsoft.com/sharepoint/v3" xmlns:ns2="32161f05-83f6-4fea-b805-ba1f5854d304" xmlns:ns3="895eb294-936d-416b-ad7b-6ca7cfc60130" targetNamespace="http://schemas.microsoft.com/office/2006/metadata/properties" ma:root="true" ma:fieldsID="520be8dc76d7d3f7772deac7ac3d8fcb" ns1:_="" ns2:_="" ns3:_="">
    <xsd:import namespace="http://schemas.microsoft.com/sharepoint/v3"/>
    <xsd:import namespace="32161f05-83f6-4fea-b805-ba1f5854d304"/>
    <xsd:import namespace="895eb294-936d-416b-ad7b-6ca7cfc60130"/>
    <xsd:element name="properties">
      <xsd:complexType>
        <xsd:sequence>
          <xsd:element name="documentManagement">
            <xsd:complexType>
              <xsd:all>
                <xsd:element ref="ns1:PublishingStartDate" minOccurs="0"/>
                <xsd:element ref="ns1:PublishingExpirationDate" minOccurs="0"/>
                <xsd:element ref="ns2:SharedWithUsers" minOccurs="0"/>
                <xsd:element ref="ns3:Heading" minOccurs="0"/>
                <xsd:element ref="ns3:DisplayPage" minOccurs="0"/>
                <xsd:element ref="ns3:AdditionalInformation" minOccurs="0"/>
                <xsd:element ref="ns3:SortOrder" minOccurs="0"/>
                <xsd:element ref="ns3:IsForm" minOccurs="0"/>
                <xsd:element ref="ns2:ISBEIsForm" minOccurs="0"/>
                <xsd:element ref="ns3:tempDiv" minOccurs="0"/>
                <xsd:element ref="ns3:Depart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2161f05-83f6-4fea-b805-ba1f5854d304"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SBEIsForm" ma:index="16" nillable="true" ma:displayName="ISBEIsForm" ma:default="0" ma:internalName="ISBEIsForm">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95eb294-936d-416b-ad7b-6ca7cfc60130" elementFormDefault="qualified">
    <xsd:import namespace="http://schemas.microsoft.com/office/2006/documentManagement/types"/>
    <xsd:import namespace="http://schemas.microsoft.com/office/infopath/2007/PartnerControls"/>
    <xsd:element name="Heading" ma:index="11" nillable="true" ma:displayName="Heading" ma:internalName="Heading">
      <xsd:simpleType>
        <xsd:restriction base="dms:Text">
          <xsd:maxLength value="255"/>
        </xsd:restriction>
      </xsd:simpleType>
    </xsd:element>
    <xsd:element name="DisplayPage" ma:index="12" nillable="true" ma:displayName="DisplayPage" ma:internalName="DisplayPage">
      <xsd:simpleType>
        <xsd:restriction base="dms:Text">
          <xsd:maxLength value="255"/>
        </xsd:restriction>
      </xsd:simpleType>
    </xsd:element>
    <xsd:element name="AdditionalInformation" ma:index="13" nillable="true" ma:displayName="AdditionalInformation" ma:internalName="AdditionalInformation">
      <xsd:simpleType>
        <xsd:restriction base="dms:Text">
          <xsd:maxLength value="255"/>
        </xsd:restriction>
      </xsd:simpleType>
    </xsd:element>
    <xsd:element name="SortOrder" ma:index="14" nillable="true" ma:displayName="SortOrder" ma:default="999" ma:internalName="SortOrder">
      <xsd:simpleType>
        <xsd:restriction base="dms:Number"/>
      </xsd:simpleType>
    </xsd:element>
    <xsd:element name="IsForm" ma:index="15" nillable="true" ma:displayName="IsForm" ma:default="0" ma:internalName="IsForm">
      <xsd:simpleType>
        <xsd:restriction base="dms:Boolean"/>
      </xsd:simpleType>
    </xsd:element>
    <xsd:element name="tempDiv" ma:index="17" nillable="true" ma:displayName="tempDiv" ma:internalName="tempDiv">
      <xsd:simpleType>
        <xsd:restriction base="dms:Text">
          <xsd:maxLength value="255"/>
        </xsd:restriction>
      </xsd:simpleType>
    </xsd:element>
    <xsd:element name="Department" ma:index="18" nillable="true" ma:displayName="Department" ma:list="{e71061d4-6703-44f8-87cd-029df48c7f9b}" ma:internalName="Department"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dditionalInformation xmlns="895eb294-936d-416b-ad7b-6ca7cfc60130" xsi:nil="true"/>
    <DisplayPage xmlns="895eb294-936d-416b-ad7b-6ca7cfc60130" xsi:nil="true"/>
    <PublishingExpirationDate xmlns="http://schemas.microsoft.com/sharepoint/v3" xsi:nil="true"/>
    <SortOrder xmlns="895eb294-936d-416b-ad7b-6ca7cfc60130">999</SortOrder>
    <tempDiv xmlns="895eb294-936d-416b-ad7b-6ca7cfc60130" xsi:nil="true"/>
    <PublishingStartDate xmlns="http://schemas.microsoft.com/sharepoint/v3" xsi:nil="true"/>
    <IsForm xmlns="895eb294-936d-416b-ad7b-6ca7cfc60130">true</IsForm>
    <Department xmlns="895eb294-936d-416b-ad7b-6ca7cfc60130">10</Department>
    <Heading xmlns="895eb294-936d-416b-ad7b-6ca7cfc60130" xsi:nil="true"/>
    <ISBEIsForm xmlns="32161f05-83f6-4fea-b805-ba1f5854d304">true</ISBEIsForm>
  </documentManagement>
</p:properties>
</file>

<file path=customXml/itemProps1.xml><?xml version="1.0" encoding="utf-8"?>
<ds:datastoreItem xmlns:ds="http://schemas.openxmlformats.org/officeDocument/2006/customXml" ds:itemID="{B65BA2E3-B72E-4DD5-BBC8-18FD439CB3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2161f05-83f6-4fea-b805-ba1f5854d304"/>
    <ds:schemaRef ds:uri="895eb294-936d-416b-ad7b-6ca7cfc601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058EC5-3814-4315-B772-4D2725B8F515}">
  <ds:schemaRefs>
    <ds:schemaRef ds:uri="http://schemas.microsoft.com/sharepoint/v3/contenttype/forms"/>
  </ds:schemaRefs>
</ds:datastoreItem>
</file>

<file path=customXml/itemProps3.xml><?xml version="1.0" encoding="utf-8"?>
<ds:datastoreItem xmlns:ds="http://schemas.openxmlformats.org/officeDocument/2006/customXml" ds:itemID="{3781F5C2-1634-40A0-8131-4571E68B85D7}">
  <ds:schemaRefs>
    <ds:schemaRef ds:uri="http://schemas.microsoft.com/office/2006/metadata/properties"/>
    <ds:schemaRef ds:uri="http://purl.org/dc/dcmitype/"/>
    <ds:schemaRef ds:uri="http://schemas.microsoft.com/office/2006/documentManagement/types"/>
    <ds:schemaRef ds:uri="http://purl.org/dc/elements/1.1/"/>
    <ds:schemaRef ds:uri="http://schemas.microsoft.com/office/infopath/2007/PartnerControls"/>
    <ds:schemaRef ds:uri="895eb294-936d-416b-ad7b-6ca7cfc60130"/>
    <ds:schemaRef ds:uri="http://www.w3.org/XML/1998/namespace"/>
    <ds:schemaRef ds:uri="http://schemas.openxmlformats.org/package/2006/metadata/core-properties"/>
    <ds:schemaRef ds:uri="32161f05-83f6-4fea-b805-ba1f5854d304"/>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361</TotalTime>
  <Words>720</Words>
  <Application>Microsoft Office PowerPoint</Application>
  <PresentationFormat>On-screen Show (4:3)</PresentationFormat>
  <Paragraphs>50</Paragraphs>
  <Slides>9</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Postsecondary and Workforce Readiness Act  Transitional Math Pathways and Course Information</vt:lpstr>
      <vt:lpstr>Transitional Math Pathways</vt:lpstr>
      <vt:lpstr>STEM Pathway</vt:lpstr>
      <vt:lpstr>Quantitative Literacy and Statistics Pathway</vt:lpstr>
      <vt:lpstr>Technical Math Pathway</vt:lpstr>
      <vt:lpstr>Differences in Pathways</vt:lpstr>
      <vt:lpstr>Instructional Approach</vt:lpstr>
      <vt:lpstr>Course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PowerPoint_Template_2 Dec. 2019.pptx</dc:title>
  <dc:creator>GRIFFIN MEGAN</dc:creator>
  <cp:lastModifiedBy>LEAV SAMANTHA</cp:lastModifiedBy>
  <cp:revision>49</cp:revision>
  <dcterms:created xsi:type="dcterms:W3CDTF">2017-07-11T17:48:22Z</dcterms:created>
  <dcterms:modified xsi:type="dcterms:W3CDTF">2020-01-10T22:12:31Z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0x010100BADC679D15685047ACC5530CDD3D8E7B</vt:lpwstr>
  </property>
</Properties>
</file>