
<file path=[Content_Types].xml><?xml version="1.0" encoding="utf-8"?>
<Types xmlns="http://schemas.openxmlformats.org/package/2006/content-types">
  <Default Extension="png" ContentType="image/png"/>
  <Default Extension="tmp"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4"/>
  </p:sldMasterIdLst>
  <p:notesMasterIdLst>
    <p:notesMasterId r:id="rId17"/>
  </p:notesMasterIdLst>
  <p:sldIdLst>
    <p:sldId id="266" r:id="rId5"/>
    <p:sldId id="267" r:id="rId6"/>
    <p:sldId id="273" r:id="rId7"/>
    <p:sldId id="278" r:id="rId8"/>
    <p:sldId id="275" r:id="rId9"/>
    <p:sldId id="272" r:id="rId10"/>
    <p:sldId id="276" r:id="rId11"/>
    <p:sldId id="271" r:id="rId12"/>
    <p:sldId id="277" r:id="rId13"/>
    <p:sldId id="270" r:id="rId14"/>
    <p:sldId id="268" r:id="rId15"/>
    <p:sldId id="269" r:id="rId16"/>
  </p:sldIdLst>
  <p:sldSz cx="9144000" cy="6858000" type="screen4x3"/>
  <p:notesSz cx="6858000" cy="21907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3E0"/>
    <a:srgbClr val="003E5A"/>
    <a:srgbClr val="043E5A"/>
    <a:srgbClr val="19A2DC"/>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F2F5C95-8719-39DA-B37A-90275523D9B6}" v="280" dt="2020-01-03T20:59:58.51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7" autoAdjust="0"/>
    <p:restoredTop sz="66359" autoAdjust="0"/>
  </p:normalViewPr>
  <p:slideViewPr>
    <p:cSldViewPr>
      <p:cViewPr varScale="1">
        <p:scale>
          <a:sx n="86" d="100"/>
          <a:sy n="86" d="100"/>
        </p:scale>
        <p:origin x="2334" y="-6"/>
      </p:cViewPr>
      <p:guideLst>
        <p:guide orient="horz" pos="2160"/>
        <p:guide pos="2880"/>
      </p:guideLst>
    </p:cSldViewPr>
  </p:slideViewPr>
  <p:outlineViewPr>
    <p:cViewPr>
      <p:scale>
        <a:sx n="33" d="100"/>
        <a:sy n="33" d="100"/>
      </p:scale>
      <p:origin x="0" y="-209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AACADF-4496-48E5-98B4-11F5913ED854}" type="datetimeFigureOut">
              <a:rPr lang="en-US" smtClean="0"/>
              <a:t>1/10/2020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F7E55C-A733-421E-9123-C8AF8246155C}" type="slidenum">
              <a:rPr lang="en-US" smtClean="0"/>
              <a:t>‹#›</a:t>
            </a:fld>
            <a:endParaRPr lang="en-US"/>
          </a:p>
        </p:txBody>
      </p:sp>
    </p:spTree>
    <p:extLst>
      <p:ext uri="{BB962C8B-B14F-4D97-AF65-F5344CB8AC3E}">
        <p14:creationId xmlns:p14="http://schemas.microsoft.com/office/powerpoint/2010/main" val="1683349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5F7E55C-A733-421E-9123-C8AF8246155C}" type="slidenum">
              <a:rPr lang="en-US" smtClean="0"/>
              <a:t>1</a:t>
            </a:fld>
            <a:endParaRPr lang="en-US"/>
          </a:p>
        </p:txBody>
      </p:sp>
    </p:spTree>
    <p:extLst>
      <p:ext uri="{BB962C8B-B14F-4D97-AF65-F5344CB8AC3E}">
        <p14:creationId xmlns:p14="http://schemas.microsoft.com/office/powerpoint/2010/main" val="28391793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panose="020F0502020204030204"/>
              </a:rPr>
              <a:t>The last sheet provides all of the competencies and the key </a:t>
            </a:r>
            <a:r>
              <a:rPr lang="en-US" dirty="0" err="1">
                <a:cs typeface="Calibri" panose="020F0502020204030204"/>
              </a:rPr>
              <a:t>perforamce</a:t>
            </a:r>
            <a:r>
              <a:rPr lang="en-US" dirty="0">
                <a:cs typeface="Calibri" panose="020F0502020204030204"/>
              </a:rPr>
              <a:t> </a:t>
            </a:r>
            <a:r>
              <a:rPr lang="en-US" dirty="0" err="1">
                <a:cs typeface="Calibri" panose="020F0502020204030204"/>
              </a:rPr>
              <a:t>indcators</a:t>
            </a:r>
            <a:r>
              <a:rPr lang="en-US" dirty="0">
                <a:cs typeface="Calibri" panose="020F0502020204030204"/>
              </a:rPr>
              <a:t> for each competency within the pathway.</a:t>
            </a:r>
          </a:p>
          <a:p>
            <a:endParaRPr lang="en-US" dirty="0">
              <a:cs typeface="Calibri" panose="020F0502020204030204"/>
            </a:endParaRPr>
          </a:p>
          <a:p>
            <a:r>
              <a:rPr lang="en-US" dirty="0">
                <a:cs typeface="Calibri" panose="020F0502020204030204"/>
              </a:rPr>
              <a:t>For each key performance indicator the following must be filled out:</a:t>
            </a:r>
            <a:endParaRPr lang="en-US" dirty="0"/>
          </a:p>
          <a:p>
            <a:pPr marL="171450" indent="-171450">
              <a:buFont typeface="Arial"/>
              <a:buChar char="•"/>
            </a:pPr>
            <a:r>
              <a:rPr lang="en-US" dirty="0">
                <a:cs typeface="Calibri" panose="020F0502020204030204"/>
              </a:rPr>
              <a:t>Column B - A unit, lesson, section, task, assessment or etc. where the key performance indicator is being met.  Please include unit/section number and title.</a:t>
            </a:r>
          </a:p>
          <a:p>
            <a:pPr marL="171450" indent="-171450">
              <a:buFont typeface="Arial"/>
              <a:buChar char="•"/>
            </a:pPr>
            <a:r>
              <a:rPr lang="en-US" dirty="0">
                <a:cs typeface="Calibri" panose="020F0502020204030204"/>
              </a:rPr>
              <a:t>Column C - What mathematical topics are covered within that unit, lesson, section, task, assessment or etc.</a:t>
            </a:r>
            <a:endParaRPr lang="en-US" dirty="0"/>
          </a:p>
          <a:p>
            <a:pPr marL="171450" indent="-171450">
              <a:buFont typeface="Arial"/>
              <a:buChar char="•"/>
            </a:pPr>
            <a:r>
              <a:rPr lang="en-US" dirty="0">
                <a:cs typeface="Calibri" panose="020F0502020204030204"/>
              </a:rPr>
              <a:t>Column D - A yes or no to indicate if the unit, lesson, section, task, assessment, or etc. Is part of the optional state provided resources.</a:t>
            </a:r>
          </a:p>
          <a:p>
            <a:endParaRPr lang="en-US" dirty="0">
              <a:cs typeface="Calibri" panose="020F0502020204030204"/>
            </a:endParaRPr>
          </a:p>
          <a:p>
            <a:r>
              <a:rPr lang="en-US" dirty="0">
                <a:cs typeface="Calibri" panose="020F0502020204030204"/>
              </a:rPr>
              <a:t>Column E (Summary of unit, lesson, section, task, assessment, or etc.) and Column F (Additional units, lessons, sections, tasks, assessments, or etc.) are optional but will provide the State Portability Panel with additional information to assist in the approval process.</a:t>
            </a:r>
          </a:p>
          <a:p>
            <a:pPr marL="171450" indent="-171450">
              <a:buFont typeface="Arial"/>
              <a:buChar char="•"/>
            </a:pPr>
            <a:endParaRPr lang="en-US" dirty="0"/>
          </a:p>
          <a:p>
            <a:r>
              <a:rPr lang="en-US" dirty="0">
                <a:cs typeface="Calibri"/>
              </a:rPr>
              <a:t>All key performance indicators MUST be completed.</a:t>
            </a:r>
            <a:endParaRPr lang="en-US" dirty="0"/>
          </a:p>
        </p:txBody>
      </p:sp>
      <p:sp>
        <p:nvSpPr>
          <p:cNvPr id="4" name="Slide Number Placeholder 3"/>
          <p:cNvSpPr>
            <a:spLocks noGrp="1"/>
          </p:cNvSpPr>
          <p:nvPr>
            <p:ph type="sldNum" sz="quarter" idx="10"/>
          </p:nvPr>
        </p:nvSpPr>
        <p:spPr/>
        <p:txBody>
          <a:bodyPr/>
          <a:lstStyle/>
          <a:p>
            <a:fld id="{25F7E55C-A733-421E-9123-C8AF8246155C}" type="slidenum">
              <a:rPr lang="en-US" smtClean="0"/>
              <a:t>10</a:t>
            </a:fld>
            <a:endParaRPr lang="en-US"/>
          </a:p>
        </p:txBody>
      </p:sp>
    </p:spTree>
    <p:extLst>
      <p:ext uri="{BB962C8B-B14F-4D97-AF65-F5344CB8AC3E}">
        <p14:creationId xmlns:p14="http://schemas.microsoft.com/office/powerpoint/2010/main" val="36984632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Once documents have been collected and approved by the LAP, the community college will submit the representative course to the Statewide Portability Panel for approval.</a:t>
            </a:r>
          </a:p>
          <a:p>
            <a:endParaRPr lang="en-US" dirty="0">
              <a:cs typeface="Calibri"/>
            </a:endParaRPr>
          </a:p>
          <a:p>
            <a:r>
              <a:rPr lang="en-US" dirty="0">
                <a:cs typeface="Calibri"/>
              </a:rPr>
              <a:t>Each school year, the Statewide Portability Panel meet in the Fall and Spring.   Please check </a:t>
            </a:r>
            <a:r>
              <a:rPr lang="en-US">
                <a:cs typeface="Calibri"/>
              </a:rPr>
              <a:t>the statewide </a:t>
            </a:r>
            <a:r>
              <a:rPr lang="en-US" dirty="0">
                <a:cs typeface="Calibri"/>
              </a:rPr>
              <a:t>transitional math website for meeting dates.</a:t>
            </a:r>
          </a:p>
          <a:p>
            <a:endParaRPr lang="en-US" dirty="0">
              <a:cs typeface="Calibri"/>
            </a:endParaRPr>
          </a:p>
        </p:txBody>
      </p:sp>
      <p:sp>
        <p:nvSpPr>
          <p:cNvPr id="4" name="Slide Number Placeholder 3"/>
          <p:cNvSpPr>
            <a:spLocks noGrp="1"/>
          </p:cNvSpPr>
          <p:nvPr>
            <p:ph type="sldNum" sz="quarter" idx="5"/>
          </p:nvPr>
        </p:nvSpPr>
        <p:spPr/>
        <p:txBody>
          <a:bodyPr/>
          <a:lstStyle/>
          <a:p>
            <a:fld id="{25F7E55C-A733-421E-9123-C8AF8246155C}" type="slidenum">
              <a:rPr lang="en-US" smtClean="0"/>
              <a:t>11</a:t>
            </a:fld>
            <a:endParaRPr lang="en-US"/>
          </a:p>
        </p:txBody>
      </p:sp>
    </p:spTree>
    <p:extLst>
      <p:ext uri="{BB962C8B-B14F-4D97-AF65-F5344CB8AC3E}">
        <p14:creationId xmlns:p14="http://schemas.microsoft.com/office/powerpoint/2010/main" val="10541459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25F7E55C-A733-421E-9123-C8AF8246155C}" type="slidenum">
              <a:rPr lang="en-US" smtClean="0"/>
              <a:t>12</a:t>
            </a:fld>
            <a:endParaRPr lang="en-US"/>
          </a:p>
        </p:txBody>
      </p:sp>
    </p:spTree>
    <p:extLst>
      <p:ext uri="{BB962C8B-B14F-4D97-AF65-F5344CB8AC3E}">
        <p14:creationId xmlns:p14="http://schemas.microsoft.com/office/powerpoint/2010/main" val="16225595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panose="020F0502020204030204"/>
              </a:rPr>
              <a:t>So what exactly is portability?</a:t>
            </a:r>
          </a:p>
          <a:p>
            <a:endParaRPr lang="en-US" dirty="0">
              <a:cs typeface="Calibri" panose="020F0502020204030204"/>
            </a:endParaRPr>
          </a:p>
          <a:p>
            <a:r>
              <a:rPr lang="en-US" dirty="0">
                <a:cs typeface="Calibri" panose="020F0502020204030204"/>
              </a:rPr>
              <a:t>Portability provides a system for ensuring the competencies and policies are being met.  Courses with portability offer a student guaranteed placement at their district community college as well as any other Illinois community college and any accepting Illinois University.</a:t>
            </a:r>
          </a:p>
          <a:p>
            <a:endParaRPr lang="en-US" dirty="0">
              <a:cs typeface="Calibri" panose="020F0502020204030204"/>
            </a:endParaRPr>
          </a:p>
          <a:p>
            <a:endParaRPr lang="en-US" dirty="0">
              <a:cs typeface="Calibri" panose="020F0502020204030204"/>
            </a:endParaRPr>
          </a:p>
        </p:txBody>
      </p:sp>
      <p:sp>
        <p:nvSpPr>
          <p:cNvPr id="4" name="Slide Number Placeholder 3"/>
          <p:cNvSpPr>
            <a:spLocks noGrp="1"/>
          </p:cNvSpPr>
          <p:nvPr>
            <p:ph type="sldNum" sz="quarter" idx="5"/>
          </p:nvPr>
        </p:nvSpPr>
        <p:spPr/>
        <p:txBody>
          <a:bodyPr/>
          <a:lstStyle/>
          <a:p>
            <a:fld id="{25F7E55C-A733-421E-9123-C8AF8246155C}" type="slidenum">
              <a:rPr lang="en-US" smtClean="0"/>
              <a:t>2</a:t>
            </a:fld>
            <a:endParaRPr lang="en-US"/>
          </a:p>
        </p:txBody>
      </p:sp>
    </p:spTree>
    <p:extLst>
      <p:ext uri="{BB962C8B-B14F-4D97-AF65-F5344CB8AC3E}">
        <p14:creationId xmlns:p14="http://schemas.microsoft.com/office/powerpoint/2010/main" val="42181421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Upon completion with a "C" or higher in Transitional Math students will earn guaranteed placement into a credit bearing mathematics course at the community college.  This means that students do not have to take a placement test.</a:t>
            </a:r>
          </a:p>
          <a:p>
            <a:endParaRPr lang="en-US" dirty="0">
              <a:cs typeface="Calibri"/>
            </a:endParaRPr>
          </a:p>
          <a:p>
            <a:r>
              <a:rPr lang="en-US" dirty="0">
                <a:cs typeface="Calibri"/>
              </a:rPr>
              <a:t>In order for students to receive guaranteed placement, the Transitional Math course must be approved by the Statewide Portability Panel.  This can be done in the Fall or Spring of the school year.</a:t>
            </a:r>
          </a:p>
        </p:txBody>
      </p:sp>
      <p:sp>
        <p:nvSpPr>
          <p:cNvPr id="4" name="Slide Number Placeholder 3"/>
          <p:cNvSpPr>
            <a:spLocks noGrp="1"/>
          </p:cNvSpPr>
          <p:nvPr>
            <p:ph type="sldNum" sz="quarter" idx="5"/>
          </p:nvPr>
        </p:nvSpPr>
        <p:spPr/>
        <p:txBody>
          <a:bodyPr/>
          <a:lstStyle/>
          <a:p>
            <a:fld id="{25F7E55C-A733-421E-9123-C8AF8246155C}" type="slidenum">
              <a:rPr lang="en-US" smtClean="0"/>
              <a:t>3</a:t>
            </a:fld>
            <a:endParaRPr lang="en-US"/>
          </a:p>
        </p:txBody>
      </p:sp>
    </p:spTree>
    <p:extLst>
      <p:ext uri="{BB962C8B-B14F-4D97-AF65-F5344CB8AC3E}">
        <p14:creationId xmlns:p14="http://schemas.microsoft.com/office/powerpoint/2010/main" val="16421777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The LAP will review portability documents and choose a representative of the courses for each pathway.  This means that the LAP will not submit to the Statewide Portability Panel every Transitional Math course for approval.  The LAP will select and submit a singular course that represents all of the partnering high school districts Transitional Math courses.</a:t>
            </a:r>
          </a:p>
          <a:p>
            <a:endParaRPr lang="en-US" dirty="0">
              <a:cs typeface="Calibri"/>
            </a:endParaRPr>
          </a:p>
          <a:p>
            <a:r>
              <a:rPr lang="en-US" dirty="0">
                <a:cs typeface="Calibri"/>
              </a:rPr>
              <a:t>The community college representative will submit the representative's course documents through iplacement.org, which is very similar to the Illinois Articulation Initiative or IAI process, to the Statewide Portability Panel for review.</a:t>
            </a:r>
          </a:p>
          <a:p>
            <a:endParaRPr lang="en-US" dirty="0">
              <a:cs typeface="Calibri"/>
            </a:endParaRPr>
          </a:p>
          <a:p>
            <a:r>
              <a:rPr lang="en-US" dirty="0">
                <a:cs typeface="Calibri"/>
              </a:rPr>
              <a:t>For additional information on the Portability, please watch the webinar entitled "Transitional Math Portability Process and Documents."</a:t>
            </a:r>
          </a:p>
        </p:txBody>
      </p:sp>
      <p:sp>
        <p:nvSpPr>
          <p:cNvPr id="4" name="Slide Number Placeholder 3"/>
          <p:cNvSpPr>
            <a:spLocks noGrp="1"/>
          </p:cNvSpPr>
          <p:nvPr>
            <p:ph type="sldNum" sz="quarter" idx="5"/>
          </p:nvPr>
        </p:nvSpPr>
        <p:spPr/>
        <p:txBody>
          <a:bodyPr/>
          <a:lstStyle/>
          <a:p>
            <a:fld id="{25F7E55C-A733-421E-9123-C8AF8246155C}" type="slidenum">
              <a:rPr lang="en-US" smtClean="0"/>
              <a:t>4</a:t>
            </a:fld>
            <a:endParaRPr lang="en-US"/>
          </a:p>
        </p:txBody>
      </p:sp>
    </p:spTree>
    <p:extLst>
      <p:ext uri="{BB962C8B-B14F-4D97-AF65-F5344CB8AC3E}">
        <p14:creationId xmlns:p14="http://schemas.microsoft.com/office/powerpoint/2010/main" val="5040055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There are three documents that will be submitted to the Statewide Portability Panel.</a:t>
            </a:r>
          </a:p>
          <a:p>
            <a:endParaRPr lang="en-US" dirty="0">
              <a:cs typeface="Calibri"/>
            </a:endParaRPr>
          </a:p>
          <a:p>
            <a:r>
              <a:rPr lang="en-US" dirty="0">
                <a:cs typeface="Calibri"/>
              </a:rPr>
              <a:t>1. Memorandum of Understanding also called MOU.</a:t>
            </a:r>
          </a:p>
          <a:p>
            <a:r>
              <a:rPr lang="en-US" dirty="0">
                <a:cs typeface="Calibri"/>
              </a:rPr>
              <a:t>2. A representative course syllabus</a:t>
            </a:r>
          </a:p>
          <a:p>
            <a:r>
              <a:rPr lang="en-US" dirty="0">
                <a:cs typeface="Calibri"/>
              </a:rPr>
              <a:t>3. A representative course competency spread sheet.</a:t>
            </a:r>
          </a:p>
          <a:p>
            <a:endParaRPr lang="en-US" dirty="0">
              <a:cs typeface="Calibri"/>
            </a:endParaRPr>
          </a:p>
          <a:p>
            <a:r>
              <a:rPr lang="en-US" dirty="0">
                <a:cs typeface="Calibri"/>
              </a:rPr>
              <a:t>If you are looking for samples or templates, they can be found on the Illinois Transitional Math website.  </a:t>
            </a:r>
          </a:p>
          <a:p>
            <a:endParaRPr lang="en-US" dirty="0">
              <a:cs typeface="Calibri"/>
            </a:endParaRPr>
          </a:p>
          <a:p>
            <a:r>
              <a:rPr lang="en-US" dirty="0">
                <a:cs typeface="Calibri"/>
              </a:rPr>
              <a:t>Documents should all be from one representative course.  Please do not submit a course syllabus from one representative course and a course competency spread sheet from a different representative course.</a:t>
            </a:r>
          </a:p>
          <a:p>
            <a:endParaRPr lang="en-US" dirty="0">
              <a:cs typeface="Calibri"/>
            </a:endParaRPr>
          </a:p>
          <a:p>
            <a:r>
              <a:rPr lang="en-US" dirty="0">
                <a:cs typeface="Calibri"/>
              </a:rPr>
              <a:t>I will be explaining representative courses later in the webinar.</a:t>
            </a:r>
          </a:p>
        </p:txBody>
      </p:sp>
      <p:sp>
        <p:nvSpPr>
          <p:cNvPr id="4" name="Slide Number Placeholder 3"/>
          <p:cNvSpPr>
            <a:spLocks noGrp="1"/>
          </p:cNvSpPr>
          <p:nvPr>
            <p:ph type="sldNum" sz="quarter" idx="10"/>
          </p:nvPr>
        </p:nvSpPr>
        <p:spPr/>
        <p:txBody>
          <a:bodyPr/>
          <a:lstStyle/>
          <a:p>
            <a:fld id="{25F7E55C-A733-421E-9123-C8AF8246155C}" type="slidenum">
              <a:rPr lang="en-US" smtClean="0"/>
              <a:t>5</a:t>
            </a:fld>
            <a:endParaRPr lang="en-US"/>
          </a:p>
        </p:txBody>
      </p:sp>
    </p:spTree>
    <p:extLst>
      <p:ext uri="{BB962C8B-B14F-4D97-AF65-F5344CB8AC3E}">
        <p14:creationId xmlns:p14="http://schemas.microsoft.com/office/powerpoint/2010/main" val="9163309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The Memorandum of Understanding or MOU is an agreement developed collaboratively between the community college and high schools that defines components of the Transitional Math courses.</a:t>
            </a:r>
            <a:endParaRPr lang="en-US" dirty="0"/>
          </a:p>
          <a:p>
            <a:endParaRPr lang="en-US" dirty="0">
              <a:cs typeface="Calibri" panose="020F0502020204030204"/>
            </a:endParaRPr>
          </a:p>
          <a:p>
            <a:r>
              <a:rPr lang="en-US" dirty="0">
                <a:cs typeface="Calibri" panose="020F0502020204030204"/>
              </a:rPr>
              <a:t>The broad requirements within the MOU must be consistent across all high schools in the partnership.</a:t>
            </a:r>
          </a:p>
          <a:p>
            <a:r>
              <a:rPr lang="en-US" dirty="0">
                <a:cs typeface="Calibri" panose="020F0502020204030204"/>
              </a:rPr>
              <a:t>Some specific topics that should be discussed are:</a:t>
            </a:r>
          </a:p>
          <a:p>
            <a:pPr marL="171450" indent="-171450">
              <a:buFont typeface="Arial"/>
              <a:buChar char="•"/>
            </a:pPr>
            <a:r>
              <a:rPr lang="en-US" dirty="0">
                <a:cs typeface="Calibri" panose="020F0502020204030204"/>
              </a:rPr>
              <a:t>Course Title</a:t>
            </a:r>
          </a:p>
          <a:p>
            <a:pPr marL="171450" indent="-171450">
              <a:buFont typeface="Arial"/>
              <a:buChar char="•"/>
            </a:pPr>
            <a:r>
              <a:rPr lang="en-US" dirty="0">
                <a:cs typeface="Calibri" panose="020F0502020204030204"/>
              </a:rPr>
              <a:t>Course Length</a:t>
            </a:r>
          </a:p>
          <a:p>
            <a:pPr marL="171450" indent="-171450">
              <a:buFont typeface="Arial"/>
              <a:buChar char="•"/>
            </a:pPr>
            <a:r>
              <a:rPr lang="en-US" dirty="0">
                <a:cs typeface="Calibri" panose="020F0502020204030204"/>
              </a:rPr>
              <a:t>Grading Scale – Defining what a "C" is</a:t>
            </a:r>
          </a:p>
          <a:p>
            <a:pPr marL="171450" indent="-171450">
              <a:buFont typeface="Arial"/>
              <a:buChar char="•"/>
            </a:pPr>
            <a:r>
              <a:rPr lang="en-US" dirty="0">
                <a:cs typeface="Calibri" panose="020F0502020204030204"/>
              </a:rPr>
              <a:t>Test Retakes</a:t>
            </a:r>
          </a:p>
          <a:p>
            <a:pPr marL="171450" indent="-171450">
              <a:buFont typeface="Arial"/>
              <a:buChar char="•"/>
            </a:pPr>
            <a:r>
              <a:rPr lang="en-US" dirty="0">
                <a:cs typeface="Calibri" panose="020F0502020204030204"/>
              </a:rPr>
              <a:t>Materials</a:t>
            </a:r>
          </a:p>
          <a:p>
            <a:endParaRPr lang="en-US" dirty="0">
              <a:cs typeface="Calibri" panose="020F0502020204030204"/>
            </a:endParaRPr>
          </a:p>
          <a:p>
            <a:r>
              <a:rPr lang="en-US" dirty="0">
                <a:cs typeface="Calibri" panose="020F0502020204030204"/>
              </a:rPr>
              <a:t>Within the MOU, grading requirements must meet the following:</a:t>
            </a:r>
          </a:p>
          <a:p>
            <a:pPr marL="171450" indent="-171450">
              <a:buFont typeface="Arial"/>
              <a:buChar char="•"/>
            </a:pPr>
            <a:r>
              <a:rPr lang="en-US" dirty="0">
                <a:cs typeface="Calibri" panose="020F0502020204030204"/>
              </a:rPr>
              <a:t>At least 25% of the overall grade must come from problem or project-based learning tasks.</a:t>
            </a:r>
          </a:p>
          <a:p>
            <a:pPr marL="171450" indent="-171450">
              <a:buFont typeface="Arial"/>
              <a:buChar char="•"/>
            </a:pPr>
            <a:r>
              <a:rPr lang="en-US" dirty="0">
                <a:cs typeface="Calibri" panose="020F0502020204030204"/>
              </a:rPr>
              <a:t>A single assessment may not be more than 50% of the final grade in the course.</a:t>
            </a:r>
          </a:p>
          <a:p>
            <a:pPr marL="171450" indent="-171450">
              <a:buFont typeface="Arial"/>
              <a:buChar char="•"/>
            </a:pPr>
            <a:r>
              <a:rPr lang="en-US" dirty="0">
                <a:cs typeface="Calibri" panose="020F0502020204030204"/>
              </a:rPr>
              <a:t>No more than 25% of the course can come from formative assessments such as homework.</a:t>
            </a:r>
            <a:endParaRPr lang="en-US" dirty="0"/>
          </a:p>
          <a:p>
            <a:endParaRPr lang="en-US" dirty="0">
              <a:cs typeface="Calibri" panose="020F0502020204030204"/>
            </a:endParaRPr>
          </a:p>
          <a:p>
            <a:r>
              <a:rPr lang="en-US" dirty="0"/>
              <a:t>Note: In the case of disagreement between policies, statewide grading policies trump local grading policies as required by districts and/or school boards.</a:t>
            </a:r>
            <a:endParaRPr lang="en-US" dirty="0">
              <a:cs typeface="Calibri"/>
            </a:endParaRPr>
          </a:p>
          <a:p>
            <a:endParaRPr lang="en-US" dirty="0"/>
          </a:p>
          <a:p>
            <a:pPr>
              <a:buFont typeface="Arial"/>
            </a:pPr>
            <a:r>
              <a:rPr lang="en-US" dirty="0"/>
              <a:t>	</a:t>
            </a:r>
            <a:endParaRPr lang="en-US" dirty="0">
              <a:cs typeface="Calibri"/>
            </a:endParaRPr>
          </a:p>
        </p:txBody>
      </p:sp>
      <p:sp>
        <p:nvSpPr>
          <p:cNvPr id="4" name="Slide Number Placeholder 3"/>
          <p:cNvSpPr>
            <a:spLocks noGrp="1"/>
          </p:cNvSpPr>
          <p:nvPr>
            <p:ph type="sldNum" sz="quarter" idx="10"/>
          </p:nvPr>
        </p:nvSpPr>
        <p:spPr/>
        <p:txBody>
          <a:bodyPr/>
          <a:lstStyle/>
          <a:p>
            <a:fld id="{25F7E55C-A733-421E-9123-C8AF8246155C}" type="slidenum">
              <a:rPr lang="en-US" smtClean="0"/>
              <a:t>6</a:t>
            </a:fld>
            <a:endParaRPr lang="en-US"/>
          </a:p>
        </p:txBody>
      </p:sp>
    </p:spTree>
    <p:extLst>
      <p:ext uri="{BB962C8B-B14F-4D97-AF65-F5344CB8AC3E}">
        <p14:creationId xmlns:p14="http://schemas.microsoft.com/office/powerpoint/2010/main" val="36884446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Course syllabus should include course information title, pathway, sis and portability code, description, length, evaluation, course materials, course units of study, process competencies, and problem/project-based learning.</a:t>
            </a:r>
          </a:p>
          <a:p>
            <a:endParaRPr lang="en-US" dirty="0">
              <a:cs typeface="Calibri"/>
            </a:endParaRPr>
          </a:p>
          <a:p>
            <a:r>
              <a:rPr lang="en-US" dirty="0">
                <a:cs typeface="Calibri"/>
              </a:rPr>
              <a:t>Contact information for the instructor should consist of name, e-mail, phone number, school name and community college. </a:t>
            </a:r>
          </a:p>
          <a:p>
            <a:endParaRPr lang="en-US" dirty="0">
              <a:cs typeface="Calibri"/>
            </a:endParaRPr>
          </a:p>
          <a:p>
            <a:r>
              <a:rPr lang="en-US" dirty="0"/>
              <a:t>The course evaluations must meet the agreed upon grading structure in the MOU and align with the grading structure in the TM Statewide Course Competencies and Policies Document.  Course evaluations must include specific information on grading and assessments.  </a:t>
            </a:r>
          </a:p>
          <a:p>
            <a:endParaRPr lang="en-US" dirty="0"/>
          </a:p>
          <a:p>
            <a:r>
              <a:rPr lang="en-US" dirty="0"/>
              <a:t>Include all course materials that support the competencies of the pathway.  Include links when possible for resources.  (Examples: textbooks, statewide resources, open education resources, etc.)</a:t>
            </a:r>
          </a:p>
          <a:p>
            <a:endParaRPr lang="en-US" dirty="0"/>
          </a:p>
          <a:p>
            <a:r>
              <a:rPr lang="en-US" dirty="0"/>
              <a:t>Under units of study, describe the organization of all the competencies and key performance indicators for the pathway.  The content competencies spreadsheet corresponding to the units should accompany this syllabus.</a:t>
            </a:r>
          </a:p>
          <a:p>
            <a:endParaRPr lang="en-US" dirty="0"/>
          </a:p>
          <a:p>
            <a:r>
              <a:rPr lang="en-US" dirty="0"/>
              <a:t>In a narrative, provide evidence illustrating how the process competencies are included throughout the course.</a:t>
            </a:r>
          </a:p>
          <a:p>
            <a:endParaRPr lang="en-US" dirty="0"/>
          </a:p>
          <a:p>
            <a:r>
              <a:rPr lang="en-US" dirty="0"/>
              <a:t>In a narrative, provide evidence showing how problem and/or project based learning is incorporated throughout the course.  A sample problem or project should be included.</a:t>
            </a:r>
            <a:endParaRPr lang="en-US" dirty="0">
              <a:cs typeface="Calibri"/>
            </a:endParaRPr>
          </a:p>
          <a:p>
            <a:endParaRPr lang="en-US" dirty="0"/>
          </a:p>
          <a:p>
            <a:r>
              <a:rPr lang="en-US" dirty="0"/>
              <a:t>**Note: Please review documents to make sure all information in the course information and contact information tables are completed before submitting.**</a:t>
            </a:r>
            <a:endParaRPr lang="en-US" dirty="0">
              <a:cs typeface="Calibri" panose="020F0502020204030204"/>
            </a:endParaRPr>
          </a:p>
        </p:txBody>
      </p:sp>
      <p:sp>
        <p:nvSpPr>
          <p:cNvPr id="4" name="Slide Number Placeholder 3"/>
          <p:cNvSpPr>
            <a:spLocks noGrp="1"/>
          </p:cNvSpPr>
          <p:nvPr>
            <p:ph type="sldNum" sz="quarter" idx="10"/>
          </p:nvPr>
        </p:nvSpPr>
        <p:spPr/>
        <p:txBody>
          <a:bodyPr/>
          <a:lstStyle/>
          <a:p>
            <a:fld id="{25F7E55C-A733-421E-9123-C8AF8246155C}" type="slidenum">
              <a:rPr lang="en-US" smtClean="0"/>
              <a:t>7</a:t>
            </a:fld>
            <a:endParaRPr lang="en-US"/>
          </a:p>
        </p:txBody>
      </p:sp>
    </p:spTree>
    <p:extLst>
      <p:ext uri="{BB962C8B-B14F-4D97-AF65-F5344CB8AC3E}">
        <p14:creationId xmlns:p14="http://schemas.microsoft.com/office/powerpoint/2010/main" val="30498534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competencies spreadsheet is the last required document.</a:t>
            </a:r>
            <a:endParaRPr lang="en-US" dirty="0">
              <a:cs typeface="Calibri"/>
            </a:endParaRPr>
          </a:p>
          <a:p>
            <a:endParaRPr lang="en-US" dirty="0"/>
          </a:p>
          <a:p>
            <a:r>
              <a:rPr lang="en-US" dirty="0">
                <a:cs typeface="Calibri"/>
              </a:rPr>
              <a:t>The competencies spreadsheet is one file with multiple sheets. </a:t>
            </a:r>
          </a:p>
          <a:p>
            <a:endParaRPr lang="en-US" dirty="0">
              <a:cs typeface="Calibri"/>
            </a:endParaRPr>
          </a:p>
          <a:p>
            <a:r>
              <a:rPr lang="en-US" dirty="0">
                <a:cs typeface="Calibri"/>
              </a:rPr>
              <a:t>The first sheet is the course information.</a:t>
            </a:r>
            <a:endParaRPr lang="en-US" dirty="0"/>
          </a:p>
          <a:p>
            <a:endParaRPr lang="en-US" dirty="0"/>
          </a:p>
          <a:p>
            <a:r>
              <a:rPr lang="en-US" dirty="0">
                <a:cs typeface="Calibri"/>
              </a:rPr>
              <a:t>The quantitative literacy and statistics competency spreadsheet has one additional line to identify 3 nonlinear functions covered within the course.  This is not required in the STEM and Tech pathway.</a:t>
            </a:r>
            <a:endParaRPr lang="en-US" dirty="0"/>
          </a:p>
          <a:p>
            <a:endParaRPr lang="en-US" dirty="0"/>
          </a:p>
          <a:p>
            <a:r>
              <a:rPr lang="en-US" dirty="0"/>
              <a:t>**Note: Please review documents to make sure all information in the tables are completed before submitting.**</a:t>
            </a:r>
          </a:p>
          <a:p>
            <a:endParaRPr lang="en-US" dirty="0"/>
          </a:p>
          <a:p>
            <a:endParaRPr lang="en-US" dirty="0"/>
          </a:p>
        </p:txBody>
      </p:sp>
      <p:sp>
        <p:nvSpPr>
          <p:cNvPr id="4" name="Slide Number Placeholder 3"/>
          <p:cNvSpPr>
            <a:spLocks noGrp="1"/>
          </p:cNvSpPr>
          <p:nvPr>
            <p:ph type="sldNum" sz="quarter" idx="10"/>
          </p:nvPr>
        </p:nvSpPr>
        <p:spPr/>
        <p:txBody>
          <a:bodyPr/>
          <a:lstStyle/>
          <a:p>
            <a:fld id="{25F7E55C-A733-421E-9123-C8AF8246155C}" type="slidenum">
              <a:rPr lang="en-US" smtClean="0"/>
              <a:t>8</a:t>
            </a:fld>
            <a:endParaRPr lang="en-US"/>
          </a:p>
        </p:txBody>
      </p:sp>
    </p:spTree>
    <p:extLst>
      <p:ext uri="{BB962C8B-B14F-4D97-AF65-F5344CB8AC3E}">
        <p14:creationId xmlns:p14="http://schemas.microsoft.com/office/powerpoint/2010/main" val="27272774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The second sheet within the competencies spread sheet is an example of how to fill out the competencies.  This example is a reflection of a task from the Optional State Provided Resources.</a:t>
            </a:r>
          </a:p>
          <a:p>
            <a:endParaRPr lang="en-US" dirty="0">
              <a:cs typeface="Calibri"/>
            </a:endParaRPr>
          </a:p>
          <a:p>
            <a:endParaRPr lang="en-US" dirty="0">
              <a:cs typeface="Calibri"/>
            </a:endParaRPr>
          </a:p>
          <a:p>
            <a:endParaRPr lang="en-US" dirty="0"/>
          </a:p>
        </p:txBody>
      </p:sp>
      <p:sp>
        <p:nvSpPr>
          <p:cNvPr id="4" name="Slide Number Placeholder 3"/>
          <p:cNvSpPr>
            <a:spLocks noGrp="1"/>
          </p:cNvSpPr>
          <p:nvPr>
            <p:ph type="sldNum" sz="quarter" idx="10"/>
          </p:nvPr>
        </p:nvSpPr>
        <p:spPr/>
        <p:txBody>
          <a:bodyPr/>
          <a:lstStyle/>
          <a:p>
            <a:fld id="{25F7E55C-A733-421E-9123-C8AF8246155C}" type="slidenum">
              <a:rPr lang="en-US" smtClean="0"/>
              <a:t>9</a:t>
            </a:fld>
            <a:endParaRPr lang="en-US"/>
          </a:p>
        </p:txBody>
      </p:sp>
    </p:spTree>
    <p:extLst>
      <p:ext uri="{BB962C8B-B14F-4D97-AF65-F5344CB8AC3E}">
        <p14:creationId xmlns:p14="http://schemas.microsoft.com/office/powerpoint/2010/main" val="34029020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rmAutofit/>
          </a:bodyPr>
          <a:lstStyle>
            <a:lvl1pPr>
              <a:defRPr sz="4400"/>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0ABF9FC-4520-42F6-A4F9-7CE0E13F0CCF}" type="datetimeFigureOut">
              <a:rPr lang="en-US" smtClean="0"/>
              <a:t>1/10/2020</a:t>
            </a:fld>
            <a:endParaRPr lang="en-US" dirty="0"/>
          </a:p>
        </p:txBody>
      </p:sp>
      <p:sp>
        <p:nvSpPr>
          <p:cNvPr id="7" name="Slide Number Placeholder 5"/>
          <p:cNvSpPr txBox="1">
            <a:spLocks/>
          </p:cNvSpPr>
          <p:nvPr userDrawn="1"/>
        </p:nvSpPr>
        <p:spPr>
          <a:xfrm>
            <a:off x="8686800" y="6477000"/>
            <a:ext cx="457200" cy="365125"/>
          </a:xfrm>
          <a:prstGeom prst="rect">
            <a:avLst/>
          </a:prstGeom>
        </p:spPr>
        <p:txBody>
          <a:bodyPr/>
          <a:lstStyle>
            <a:defPPr>
              <a:defRPr lang="en-US"/>
            </a:defPPr>
            <a:lvl1pPr marL="0" algn="l" defTabSz="914400" rtl="0" eaLnBrk="1" latinLnBrk="0" hangingPunct="1">
              <a:defRPr sz="1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9D734BA-EFFF-47E9-B4A0-42A9EEEAB748}" type="slidenum">
              <a:rPr lang="en-US" sz="1600" smtClean="0"/>
              <a:pPr/>
              <a:t>‹#›</a:t>
            </a:fld>
            <a:endParaRPr lang="en-US" dirty="0"/>
          </a:p>
        </p:txBody>
      </p:sp>
    </p:spTree>
    <p:extLst>
      <p:ext uri="{BB962C8B-B14F-4D97-AF65-F5344CB8AC3E}">
        <p14:creationId xmlns:p14="http://schemas.microsoft.com/office/powerpoint/2010/main" val="2417500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p:cNvSpPr txBox="1">
            <a:spLocks/>
          </p:cNvSpPr>
          <p:nvPr userDrawn="1"/>
        </p:nvSpPr>
        <p:spPr>
          <a:xfrm>
            <a:off x="8686800" y="6477000"/>
            <a:ext cx="457200" cy="365125"/>
          </a:xfrm>
          <a:prstGeom prst="rect">
            <a:avLst/>
          </a:prstGeom>
        </p:spPr>
        <p:txBody>
          <a:bodyPr/>
          <a:lstStyle>
            <a:defPPr>
              <a:defRPr lang="en-US"/>
            </a:defPPr>
            <a:lvl1pPr marL="0" algn="l" defTabSz="914400" rtl="0" eaLnBrk="1" latinLnBrk="0" hangingPunct="1">
              <a:defRPr sz="1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9D734BA-EFFF-47E9-B4A0-42A9EEEAB748}" type="slidenum">
              <a:rPr lang="en-US" sz="1600" smtClean="0"/>
              <a:pPr/>
              <a:t>‹#›</a:t>
            </a:fld>
            <a:endParaRPr lang="en-US" dirty="0"/>
          </a:p>
        </p:txBody>
      </p:sp>
    </p:spTree>
    <p:extLst>
      <p:ext uri="{BB962C8B-B14F-4D97-AF65-F5344CB8AC3E}">
        <p14:creationId xmlns:p14="http://schemas.microsoft.com/office/powerpoint/2010/main" val="3948924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838200"/>
            <a:ext cx="2057400" cy="52879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838200"/>
            <a:ext cx="6019800" cy="52879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p:cNvSpPr txBox="1">
            <a:spLocks/>
          </p:cNvSpPr>
          <p:nvPr userDrawn="1"/>
        </p:nvSpPr>
        <p:spPr>
          <a:xfrm>
            <a:off x="8686800" y="6477000"/>
            <a:ext cx="457200" cy="365125"/>
          </a:xfrm>
          <a:prstGeom prst="rect">
            <a:avLst/>
          </a:prstGeom>
        </p:spPr>
        <p:txBody>
          <a:bodyPr/>
          <a:lstStyle>
            <a:defPPr>
              <a:defRPr lang="en-US"/>
            </a:defPPr>
            <a:lvl1pPr marL="0" algn="l" defTabSz="914400" rtl="0" eaLnBrk="1" latinLnBrk="0" hangingPunct="1">
              <a:defRPr sz="1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9D734BA-EFFF-47E9-B4A0-42A9EEEAB748}" type="slidenum">
              <a:rPr lang="en-US" sz="1600" smtClean="0"/>
              <a:pPr/>
              <a:t>‹#›</a:t>
            </a:fld>
            <a:endParaRPr lang="en-US" dirty="0"/>
          </a:p>
        </p:txBody>
      </p:sp>
    </p:spTree>
    <p:extLst>
      <p:ext uri="{BB962C8B-B14F-4D97-AF65-F5344CB8AC3E}">
        <p14:creationId xmlns:p14="http://schemas.microsoft.com/office/powerpoint/2010/main" val="1709935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txBox="1">
            <a:spLocks/>
          </p:cNvSpPr>
          <p:nvPr userDrawn="1"/>
        </p:nvSpPr>
        <p:spPr>
          <a:xfrm>
            <a:off x="8686800" y="6477000"/>
            <a:ext cx="457200" cy="365125"/>
          </a:xfrm>
          <a:prstGeom prst="rect">
            <a:avLst/>
          </a:prstGeom>
        </p:spPr>
        <p:txBody>
          <a:bodyPr/>
          <a:lstStyle>
            <a:defPPr>
              <a:defRPr lang="en-US"/>
            </a:defPPr>
            <a:lvl1pPr marL="0" algn="l" defTabSz="914400" rtl="0" eaLnBrk="1" latinLnBrk="0" hangingPunct="1">
              <a:defRPr sz="1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9D734BA-EFFF-47E9-B4A0-42A9EEEAB748}" type="slidenum">
              <a:rPr lang="en-US" sz="1600" smtClean="0"/>
              <a:pPr/>
              <a:t>‹#›</a:t>
            </a:fld>
            <a:endParaRPr lang="en-US" dirty="0"/>
          </a:p>
        </p:txBody>
      </p:sp>
    </p:spTree>
    <p:extLst>
      <p:ext uri="{BB962C8B-B14F-4D97-AF65-F5344CB8AC3E}">
        <p14:creationId xmlns:p14="http://schemas.microsoft.com/office/powerpoint/2010/main" val="3304603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8" name="Slide Number Placeholder 5"/>
          <p:cNvSpPr txBox="1">
            <a:spLocks/>
          </p:cNvSpPr>
          <p:nvPr userDrawn="1"/>
        </p:nvSpPr>
        <p:spPr>
          <a:xfrm>
            <a:off x="8686800" y="6477000"/>
            <a:ext cx="457200" cy="365125"/>
          </a:xfrm>
          <a:prstGeom prst="rect">
            <a:avLst/>
          </a:prstGeom>
        </p:spPr>
        <p:txBody>
          <a:bodyPr/>
          <a:lstStyle>
            <a:defPPr>
              <a:defRPr lang="en-US"/>
            </a:defPPr>
            <a:lvl1pPr marL="0" algn="l" defTabSz="914400" rtl="0" eaLnBrk="1" latinLnBrk="0" hangingPunct="1">
              <a:defRPr sz="1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9D734BA-EFFF-47E9-B4A0-42A9EEEAB748}" type="slidenum">
              <a:rPr lang="en-US" sz="1600" smtClean="0"/>
              <a:pPr/>
              <a:t>‹#›</a:t>
            </a:fld>
            <a:endParaRPr lang="en-US" dirty="0"/>
          </a:p>
        </p:txBody>
      </p:sp>
    </p:spTree>
    <p:extLst>
      <p:ext uri="{BB962C8B-B14F-4D97-AF65-F5344CB8AC3E}">
        <p14:creationId xmlns:p14="http://schemas.microsoft.com/office/powerpoint/2010/main" val="1978021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txBox="1">
            <a:spLocks/>
          </p:cNvSpPr>
          <p:nvPr userDrawn="1"/>
        </p:nvSpPr>
        <p:spPr>
          <a:xfrm>
            <a:off x="8686800" y="6477000"/>
            <a:ext cx="457200" cy="365125"/>
          </a:xfrm>
          <a:prstGeom prst="rect">
            <a:avLst/>
          </a:prstGeom>
        </p:spPr>
        <p:txBody>
          <a:bodyPr/>
          <a:lstStyle>
            <a:defPPr>
              <a:defRPr lang="en-US"/>
            </a:defPPr>
            <a:lvl1pPr marL="0" algn="l" defTabSz="914400" rtl="0" eaLnBrk="1" latinLnBrk="0" hangingPunct="1">
              <a:defRPr sz="1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9D734BA-EFFF-47E9-B4A0-42A9EEEAB748}" type="slidenum">
              <a:rPr lang="en-US" sz="1600" smtClean="0"/>
              <a:pPr/>
              <a:t>‹#›</a:t>
            </a:fld>
            <a:endParaRPr lang="en-US" dirty="0"/>
          </a:p>
        </p:txBody>
      </p:sp>
    </p:spTree>
    <p:extLst>
      <p:ext uri="{BB962C8B-B14F-4D97-AF65-F5344CB8AC3E}">
        <p14:creationId xmlns:p14="http://schemas.microsoft.com/office/powerpoint/2010/main" val="3319274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p:cNvSpPr txBox="1">
            <a:spLocks/>
          </p:cNvSpPr>
          <p:nvPr userDrawn="1"/>
        </p:nvSpPr>
        <p:spPr>
          <a:xfrm>
            <a:off x="8686800" y="6477000"/>
            <a:ext cx="457200" cy="365125"/>
          </a:xfrm>
          <a:prstGeom prst="rect">
            <a:avLst/>
          </a:prstGeom>
        </p:spPr>
        <p:txBody>
          <a:bodyPr/>
          <a:lstStyle>
            <a:defPPr>
              <a:defRPr lang="en-US"/>
            </a:defPPr>
            <a:lvl1pPr marL="0" algn="l" defTabSz="914400" rtl="0" eaLnBrk="1" latinLnBrk="0" hangingPunct="1">
              <a:defRPr sz="1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9D734BA-EFFF-47E9-B4A0-42A9EEEAB748}" type="slidenum">
              <a:rPr lang="en-US" sz="1600" smtClean="0"/>
              <a:pPr/>
              <a:t>‹#›</a:t>
            </a:fld>
            <a:endParaRPr lang="en-US" dirty="0"/>
          </a:p>
        </p:txBody>
      </p:sp>
    </p:spTree>
    <p:extLst>
      <p:ext uri="{BB962C8B-B14F-4D97-AF65-F5344CB8AC3E}">
        <p14:creationId xmlns:p14="http://schemas.microsoft.com/office/powerpoint/2010/main" val="2645290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Slide Number Placeholder 5"/>
          <p:cNvSpPr txBox="1">
            <a:spLocks/>
          </p:cNvSpPr>
          <p:nvPr userDrawn="1"/>
        </p:nvSpPr>
        <p:spPr>
          <a:xfrm>
            <a:off x="8686800" y="6477000"/>
            <a:ext cx="457200" cy="365125"/>
          </a:xfrm>
          <a:prstGeom prst="rect">
            <a:avLst/>
          </a:prstGeom>
        </p:spPr>
        <p:txBody>
          <a:bodyPr/>
          <a:lstStyle>
            <a:defPPr>
              <a:defRPr lang="en-US"/>
            </a:defPPr>
            <a:lvl1pPr marL="0" algn="l" defTabSz="914400" rtl="0" eaLnBrk="1" latinLnBrk="0" hangingPunct="1">
              <a:defRPr sz="1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9D734BA-EFFF-47E9-B4A0-42A9EEEAB748}" type="slidenum">
              <a:rPr lang="en-US" sz="1600" smtClean="0"/>
              <a:pPr/>
              <a:t>‹#›</a:t>
            </a:fld>
            <a:endParaRPr lang="en-US" dirty="0"/>
          </a:p>
        </p:txBody>
      </p:sp>
    </p:spTree>
    <p:extLst>
      <p:ext uri="{BB962C8B-B14F-4D97-AF65-F5344CB8AC3E}">
        <p14:creationId xmlns:p14="http://schemas.microsoft.com/office/powerpoint/2010/main" val="3663428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5"/>
          <p:cNvSpPr txBox="1">
            <a:spLocks/>
          </p:cNvSpPr>
          <p:nvPr userDrawn="1"/>
        </p:nvSpPr>
        <p:spPr>
          <a:xfrm>
            <a:off x="8686800" y="6477000"/>
            <a:ext cx="457200" cy="365125"/>
          </a:xfrm>
          <a:prstGeom prst="rect">
            <a:avLst/>
          </a:prstGeom>
        </p:spPr>
        <p:txBody>
          <a:bodyPr/>
          <a:lstStyle>
            <a:defPPr>
              <a:defRPr lang="en-US"/>
            </a:defPPr>
            <a:lvl1pPr marL="0" algn="l" defTabSz="914400" rtl="0" eaLnBrk="1" latinLnBrk="0" hangingPunct="1">
              <a:defRPr sz="1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9D734BA-EFFF-47E9-B4A0-42A9EEEAB748}" type="slidenum">
              <a:rPr lang="en-US" sz="1600" smtClean="0"/>
              <a:pPr/>
              <a:t>‹#›</a:t>
            </a:fld>
            <a:endParaRPr lang="en-US" dirty="0"/>
          </a:p>
        </p:txBody>
      </p:sp>
    </p:spTree>
    <p:extLst>
      <p:ext uri="{BB962C8B-B14F-4D97-AF65-F5344CB8AC3E}">
        <p14:creationId xmlns:p14="http://schemas.microsoft.com/office/powerpoint/2010/main" val="3243124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63824"/>
            <a:ext cx="3008313" cy="1064976"/>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762000"/>
            <a:ext cx="5111750" cy="5364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826976"/>
            <a:ext cx="3008313" cy="42991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Slide Number Placeholder 5"/>
          <p:cNvSpPr txBox="1">
            <a:spLocks/>
          </p:cNvSpPr>
          <p:nvPr userDrawn="1"/>
        </p:nvSpPr>
        <p:spPr>
          <a:xfrm>
            <a:off x="8686800" y="6477000"/>
            <a:ext cx="457200" cy="365125"/>
          </a:xfrm>
          <a:prstGeom prst="rect">
            <a:avLst/>
          </a:prstGeom>
        </p:spPr>
        <p:txBody>
          <a:bodyPr/>
          <a:lstStyle>
            <a:defPPr>
              <a:defRPr lang="en-US"/>
            </a:defPPr>
            <a:lvl1pPr marL="0" algn="l" defTabSz="914400" rtl="0" eaLnBrk="1" latinLnBrk="0" hangingPunct="1">
              <a:defRPr sz="1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9D734BA-EFFF-47E9-B4A0-42A9EEEAB748}" type="slidenum">
              <a:rPr lang="en-US" sz="1600" smtClean="0"/>
              <a:pPr/>
              <a:t>‹#›</a:t>
            </a:fld>
            <a:endParaRPr lang="en-US" dirty="0"/>
          </a:p>
        </p:txBody>
      </p:sp>
    </p:spTree>
    <p:extLst>
      <p:ext uri="{BB962C8B-B14F-4D97-AF65-F5344CB8AC3E}">
        <p14:creationId xmlns:p14="http://schemas.microsoft.com/office/powerpoint/2010/main" val="5360859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Slide Number Placeholder 5"/>
          <p:cNvSpPr txBox="1">
            <a:spLocks/>
          </p:cNvSpPr>
          <p:nvPr userDrawn="1"/>
        </p:nvSpPr>
        <p:spPr>
          <a:xfrm>
            <a:off x="8686800" y="6477000"/>
            <a:ext cx="457200" cy="365125"/>
          </a:xfrm>
          <a:prstGeom prst="rect">
            <a:avLst/>
          </a:prstGeom>
        </p:spPr>
        <p:txBody>
          <a:bodyPr/>
          <a:lstStyle>
            <a:defPPr>
              <a:defRPr lang="en-US"/>
            </a:defPPr>
            <a:lvl1pPr marL="0" algn="l" defTabSz="914400" rtl="0" eaLnBrk="1" latinLnBrk="0" hangingPunct="1">
              <a:defRPr sz="1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9D734BA-EFFF-47E9-B4A0-42A9EEEAB748}" type="slidenum">
              <a:rPr lang="en-US" sz="1600" smtClean="0"/>
              <a:pPr/>
              <a:t>‹#›</a:t>
            </a:fld>
            <a:endParaRPr lang="en-US" dirty="0"/>
          </a:p>
        </p:txBody>
      </p:sp>
    </p:spTree>
    <p:extLst>
      <p:ext uri="{BB962C8B-B14F-4D97-AF65-F5344CB8AC3E}">
        <p14:creationId xmlns:p14="http://schemas.microsoft.com/office/powerpoint/2010/main" val="1457865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6477000"/>
            <a:ext cx="9144000" cy="304800"/>
          </a:xfrm>
          <a:prstGeom prst="rect">
            <a:avLst/>
          </a:prstGeom>
          <a:solidFill>
            <a:srgbClr val="043E5A"/>
          </a:solidFill>
          <a:ln>
            <a:solidFill>
              <a:srgbClr val="003E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2" name="Title Placeholder 1"/>
          <p:cNvSpPr>
            <a:spLocks noGrp="1"/>
          </p:cNvSpPr>
          <p:nvPr>
            <p:ph type="title"/>
          </p:nvPr>
        </p:nvSpPr>
        <p:spPr>
          <a:xfrm>
            <a:off x="457200" y="533400"/>
            <a:ext cx="8229600" cy="762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295400"/>
            <a:ext cx="8229600" cy="5105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p:cNvSpPr/>
          <p:nvPr userDrawn="1"/>
        </p:nvSpPr>
        <p:spPr>
          <a:xfrm>
            <a:off x="0" y="58881"/>
            <a:ext cx="9144000" cy="398320"/>
          </a:xfrm>
          <a:prstGeom prst="rect">
            <a:avLst/>
          </a:prstGeom>
          <a:solidFill>
            <a:srgbClr val="003E5A"/>
          </a:solidFill>
          <a:ln>
            <a:solidFill>
              <a:srgbClr val="003E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9" name="Rectangle 8"/>
          <p:cNvSpPr/>
          <p:nvPr userDrawn="1"/>
        </p:nvSpPr>
        <p:spPr>
          <a:xfrm>
            <a:off x="0" y="549434"/>
            <a:ext cx="9144000" cy="63071"/>
          </a:xfrm>
          <a:prstGeom prst="rect">
            <a:avLst/>
          </a:prstGeom>
          <a:solidFill>
            <a:srgbClr val="00A3E0"/>
          </a:solidFill>
          <a:ln>
            <a:solidFill>
              <a:srgbClr val="00A3E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pic>
        <p:nvPicPr>
          <p:cNvPr id="4" name="Picture 3"/>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20595"/>
            <a:ext cx="4623313" cy="789346"/>
          </a:xfrm>
          <a:prstGeom prst="rect">
            <a:avLst/>
          </a:prstGeom>
        </p:spPr>
      </p:pic>
    </p:spTree>
    <p:extLst>
      <p:ext uri="{BB962C8B-B14F-4D97-AF65-F5344CB8AC3E}">
        <p14:creationId xmlns:p14="http://schemas.microsoft.com/office/powerpoint/2010/main" val="4249843149"/>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iplacement.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TRInstruction@isbe.net"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14400"/>
            <a:ext cx="7924800" cy="2819399"/>
          </a:xfrm>
        </p:spPr>
        <p:txBody>
          <a:bodyPr>
            <a:noAutofit/>
          </a:bodyPr>
          <a:lstStyle/>
          <a:p>
            <a:r>
              <a:rPr lang="en-US" sz="3200" dirty="0"/>
              <a:t>Postsecondary and Workforce Readiness Act</a:t>
            </a:r>
            <a:br>
              <a:rPr lang="en-US" sz="7200" dirty="0"/>
            </a:br>
            <a:br>
              <a:rPr lang="en-US" sz="4800" dirty="0"/>
            </a:br>
            <a:r>
              <a:rPr lang="en-US" sz="4800" dirty="0"/>
              <a:t>Transitional Math</a:t>
            </a:r>
            <a:br>
              <a:rPr lang="en-US" sz="4800" dirty="0"/>
            </a:br>
            <a:r>
              <a:rPr lang="en-US" sz="4800" dirty="0"/>
              <a:t>Portability Documents</a:t>
            </a:r>
          </a:p>
        </p:txBody>
      </p:sp>
      <p:sp>
        <p:nvSpPr>
          <p:cNvPr id="3" name="Subtitle 2"/>
          <p:cNvSpPr>
            <a:spLocks noGrp="1"/>
          </p:cNvSpPr>
          <p:nvPr>
            <p:ph type="subTitle" idx="1"/>
          </p:nvPr>
        </p:nvSpPr>
        <p:spPr/>
        <p:txBody>
          <a:bodyPr>
            <a:normAutofit/>
          </a:bodyPr>
          <a:lstStyle/>
          <a:p>
            <a:r>
              <a:rPr lang="en-US" dirty="0"/>
              <a:t>Samantha </a:t>
            </a:r>
            <a:r>
              <a:rPr lang="en-US" dirty="0" err="1"/>
              <a:t>Leav</a:t>
            </a:r>
            <a:endParaRPr lang="en-US" dirty="0"/>
          </a:p>
          <a:p>
            <a:r>
              <a:rPr lang="en-US" dirty="0"/>
              <a:t>Math Principal Consultant</a:t>
            </a:r>
          </a:p>
          <a:p>
            <a:r>
              <a:rPr lang="en-US" dirty="0"/>
              <a:t>Illinois State Board of Education</a:t>
            </a:r>
          </a:p>
        </p:txBody>
      </p:sp>
    </p:spTree>
    <p:extLst>
      <p:ext uri="{BB962C8B-B14F-4D97-AF65-F5344CB8AC3E}">
        <p14:creationId xmlns:p14="http://schemas.microsoft.com/office/powerpoint/2010/main" val="20337872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762000"/>
          </a:xfrm>
        </p:spPr>
        <p:txBody>
          <a:bodyPr/>
          <a:lstStyle/>
          <a:p>
            <a:r>
              <a:rPr lang="en-US" dirty="0"/>
              <a:t>Portability Documents</a:t>
            </a:r>
          </a:p>
        </p:txBody>
      </p:sp>
      <p:sp>
        <p:nvSpPr>
          <p:cNvPr id="3" name="Content Placeholder 2"/>
          <p:cNvSpPr>
            <a:spLocks noGrp="1"/>
          </p:cNvSpPr>
          <p:nvPr>
            <p:ph idx="1"/>
          </p:nvPr>
        </p:nvSpPr>
        <p:spPr>
          <a:xfrm>
            <a:off x="457200" y="2010871"/>
            <a:ext cx="8229600" cy="5105400"/>
          </a:xfrm>
        </p:spPr>
        <p:txBody>
          <a:bodyPr/>
          <a:lstStyle/>
          <a:p>
            <a:pPr marL="0" indent="0" algn="ctr">
              <a:buNone/>
            </a:pPr>
            <a:r>
              <a:rPr lang="en-US" sz="4000" dirty="0"/>
              <a:t>Competencies Spreadsheet</a:t>
            </a:r>
          </a:p>
          <a:p>
            <a:pPr marL="0" indent="0">
              <a:buNone/>
            </a:pPr>
            <a:endParaRPr lang="en-US" dirty="0"/>
          </a:p>
          <a:p>
            <a:endParaRPr lang="en-US" dirty="0"/>
          </a:p>
        </p:txBody>
      </p:sp>
      <p:pic>
        <p:nvPicPr>
          <p:cNvPr id="4" name="Picture 3">
            <a:extLst>
              <a:ext uri="{FF2B5EF4-FFF2-40B4-BE49-F238E27FC236}">
                <a16:creationId xmlns:a16="http://schemas.microsoft.com/office/drawing/2014/main" id="{FDFEB000-4709-46C1-9BB6-3589893C75BE}"/>
              </a:ext>
            </a:extLst>
          </p:cNvPr>
          <p:cNvPicPr>
            <a:picLocks noChangeAspect="1"/>
          </p:cNvPicPr>
          <p:nvPr/>
        </p:nvPicPr>
        <p:blipFill>
          <a:blip r:embed="rId3"/>
          <a:stretch>
            <a:fillRect/>
          </a:stretch>
        </p:blipFill>
        <p:spPr>
          <a:xfrm>
            <a:off x="0" y="2667000"/>
            <a:ext cx="9144000" cy="3074986"/>
          </a:xfrm>
          <a:prstGeom prst="rect">
            <a:avLst/>
          </a:prstGeom>
        </p:spPr>
      </p:pic>
    </p:spTree>
    <p:extLst>
      <p:ext uri="{BB962C8B-B14F-4D97-AF65-F5344CB8AC3E}">
        <p14:creationId xmlns:p14="http://schemas.microsoft.com/office/powerpoint/2010/main" val="26995472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901E5-21F8-49E2-9213-6BC150A79D9B}"/>
              </a:ext>
            </a:extLst>
          </p:cNvPr>
          <p:cNvSpPr>
            <a:spLocks noGrp="1"/>
          </p:cNvSpPr>
          <p:nvPr>
            <p:ph type="title"/>
          </p:nvPr>
        </p:nvSpPr>
        <p:spPr>
          <a:xfrm>
            <a:off x="460572" y="1219200"/>
            <a:ext cx="8229600" cy="762000"/>
          </a:xfrm>
        </p:spPr>
        <p:txBody>
          <a:bodyPr/>
          <a:lstStyle/>
          <a:p>
            <a:r>
              <a:rPr lang="en-US" dirty="0"/>
              <a:t>Submitting Portability</a:t>
            </a:r>
          </a:p>
        </p:txBody>
      </p:sp>
      <p:sp>
        <p:nvSpPr>
          <p:cNvPr id="3" name="Content Placeholder 2">
            <a:extLst>
              <a:ext uri="{FF2B5EF4-FFF2-40B4-BE49-F238E27FC236}">
                <a16:creationId xmlns:a16="http://schemas.microsoft.com/office/drawing/2014/main" id="{022DB402-5CE8-4E1F-A5C7-5361A9098909}"/>
              </a:ext>
            </a:extLst>
          </p:cNvPr>
          <p:cNvSpPr>
            <a:spLocks noGrp="1"/>
          </p:cNvSpPr>
          <p:nvPr>
            <p:ph idx="1"/>
          </p:nvPr>
        </p:nvSpPr>
        <p:spPr>
          <a:xfrm>
            <a:off x="457200" y="1981200"/>
            <a:ext cx="8229600" cy="4191000"/>
          </a:xfrm>
        </p:spPr>
        <p:txBody>
          <a:bodyPr vert="horz" lIns="91440" tIns="45720" rIns="91440" bIns="45720" rtlCol="0" anchor="t">
            <a:normAutofit/>
          </a:bodyPr>
          <a:lstStyle/>
          <a:p>
            <a:pPr marL="0" indent="0" algn="ctr">
              <a:buNone/>
            </a:pPr>
            <a:r>
              <a:rPr lang="en-US" dirty="0"/>
              <a:t>Once the documents have been collected and approved by the LAP for each pathway, the community college will submit all documents to </a:t>
            </a:r>
            <a:r>
              <a:rPr lang="en-US" dirty="0">
                <a:hlinkClick r:id="rId3"/>
              </a:rPr>
              <a:t>https://iplacement.org/</a:t>
            </a:r>
            <a:endParaRPr lang="en-US" dirty="0"/>
          </a:p>
          <a:p>
            <a:pPr marL="0" indent="0">
              <a:buNone/>
            </a:pPr>
            <a:endParaRPr lang="en-US" dirty="0"/>
          </a:p>
          <a:p>
            <a:pPr marL="0" indent="0" algn="ctr">
              <a:buNone/>
            </a:pPr>
            <a:r>
              <a:rPr lang="en-US" sz="2000" dirty="0"/>
              <a:t>The portability panel meets in the fall and spring of each school year.</a:t>
            </a:r>
            <a:endParaRPr lang="en-US" sz="2000" dirty="0">
              <a:cs typeface="Calibri"/>
            </a:endParaRPr>
          </a:p>
        </p:txBody>
      </p:sp>
    </p:spTree>
    <p:extLst>
      <p:ext uri="{BB962C8B-B14F-4D97-AF65-F5344CB8AC3E}">
        <p14:creationId xmlns:p14="http://schemas.microsoft.com/office/powerpoint/2010/main" val="5811136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B142AF-36C4-4B5B-B36F-AF487D21D7AC}"/>
              </a:ext>
            </a:extLst>
          </p:cNvPr>
          <p:cNvSpPr>
            <a:spLocks noGrp="1"/>
          </p:cNvSpPr>
          <p:nvPr>
            <p:ph idx="1"/>
          </p:nvPr>
        </p:nvSpPr>
        <p:spPr>
          <a:xfrm>
            <a:off x="457200" y="2743200"/>
            <a:ext cx="8229600" cy="3657600"/>
          </a:xfrm>
        </p:spPr>
        <p:txBody>
          <a:bodyPr/>
          <a:lstStyle/>
          <a:p>
            <a:pPr marL="0" indent="0" algn="ctr">
              <a:buNone/>
            </a:pPr>
            <a:r>
              <a:rPr lang="en-US" dirty="0"/>
              <a:t>If you have questions, or need further assistance, please reach out to </a:t>
            </a:r>
            <a:r>
              <a:rPr lang="en-US" u="sng" dirty="0">
                <a:hlinkClick r:id="rId3"/>
              </a:rPr>
              <a:t>TRInstruction@isbe.net</a:t>
            </a:r>
            <a:r>
              <a:rPr lang="en-US" dirty="0"/>
              <a:t>.   </a:t>
            </a:r>
          </a:p>
          <a:p>
            <a:endParaRPr lang="en-US" dirty="0"/>
          </a:p>
        </p:txBody>
      </p:sp>
    </p:spTree>
    <p:extLst>
      <p:ext uri="{BB962C8B-B14F-4D97-AF65-F5344CB8AC3E}">
        <p14:creationId xmlns:p14="http://schemas.microsoft.com/office/powerpoint/2010/main" val="1811021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3623"/>
            <a:ext cx="8229600" cy="762000"/>
          </a:xfrm>
        </p:spPr>
        <p:txBody>
          <a:bodyPr/>
          <a:lstStyle/>
          <a:p>
            <a:r>
              <a:rPr lang="en-US" dirty="0"/>
              <a:t>What is portability?</a:t>
            </a:r>
          </a:p>
        </p:txBody>
      </p:sp>
      <p:sp>
        <p:nvSpPr>
          <p:cNvPr id="3" name="Content Placeholder 2"/>
          <p:cNvSpPr>
            <a:spLocks noGrp="1"/>
          </p:cNvSpPr>
          <p:nvPr>
            <p:ph idx="1"/>
          </p:nvPr>
        </p:nvSpPr>
        <p:spPr>
          <a:xfrm>
            <a:off x="419100" y="2133600"/>
            <a:ext cx="8305800" cy="4221163"/>
          </a:xfrm>
        </p:spPr>
        <p:txBody>
          <a:bodyPr/>
          <a:lstStyle/>
          <a:p>
            <a:pPr marL="0" indent="0" algn="ctr">
              <a:buNone/>
            </a:pPr>
            <a:r>
              <a:rPr lang="en-US" dirty="0"/>
              <a:t>Portability provides a system for ensuring the competencies and policies are met.  Courses with portability offer a student guaranteed placement at their district community college as well as any other Illinois community college and any accepting Illinois university.</a:t>
            </a:r>
          </a:p>
        </p:txBody>
      </p:sp>
    </p:spTree>
    <p:extLst>
      <p:ext uri="{BB962C8B-B14F-4D97-AF65-F5344CB8AC3E}">
        <p14:creationId xmlns:p14="http://schemas.microsoft.com/office/powerpoint/2010/main" val="4259050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B70E6-9221-4216-B8AA-3268AC9614BA}"/>
              </a:ext>
            </a:extLst>
          </p:cNvPr>
          <p:cNvSpPr>
            <a:spLocks noGrp="1"/>
          </p:cNvSpPr>
          <p:nvPr>
            <p:ph type="title"/>
          </p:nvPr>
        </p:nvSpPr>
        <p:spPr>
          <a:xfrm>
            <a:off x="7620" y="914400"/>
            <a:ext cx="9136380" cy="762000"/>
          </a:xfrm>
        </p:spPr>
        <p:txBody>
          <a:bodyPr/>
          <a:lstStyle/>
          <a:p>
            <a:r>
              <a:rPr lang="en-US" dirty="0"/>
              <a:t>Portability</a:t>
            </a:r>
          </a:p>
        </p:txBody>
      </p:sp>
      <p:pic>
        <p:nvPicPr>
          <p:cNvPr id="5" name="Content Placeholder 4">
            <a:extLst>
              <a:ext uri="{FF2B5EF4-FFF2-40B4-BE49-F238E27FC236}">
                <a16:creationId xmlns:a16="http://schemas.microsoft.com/office/drawing/2014/main" id="{416961AE-6D89-42D5-AE81-82953E0CB91B}"/>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42389" y="2990730"/>
            <a:ext cx="7859222" cy="1714739"/>
          </a:xfrm>
        </p:spPr>
      </p:pic>
      <p:sp>
        <p:nvSpPr>
          <p:cNvPr id="6" name="Content Placeholder 2">
            <a:extLst>
              <a:ext uri="{FF2B5EF4-FFF2-40B4-BE49-F238E27FC236}">
                <a16:creationId xmlns:a16="http://schemas.microsoft.com/office/drawing/2014/main" id="{C39B7269-BAE5-46FC-BAFF-F4E9221C6D6A}"/>
              </a:ext>
            </a:extLst>
          </p:cNvPr>
          <p:cNvSpPr txBox="1">
            <a:spLocks/>
          </p:cNvSpPr>
          <p:nvPr/>
        </p:nvSpPr>
        <p:spPr>
          <a:xfrm>
            <a:off x="0" y="1676400"/>
            <a:ext cx="9136380" cy="45720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dirty="0"/>
              <a:t>Guaranteed placement will follow students that have successfully completed Transitional Math courses with a ‘C’ or higher.</a:t>
            </a:r>
          </a:p>
          <a:p>
            <a:pPr marL="0" indent="0" algn="ctr">
              <a:buFont typeface="Arial" panose="020B0604020202020204" pitchFamily="34" charset="0"/>
              <a:buNone/>
            </a:pPr>
            <a:endParaRPr lang="en-US" dirty="0"/>
          </a:p>
          <a:p>
            <a:pPr marL="0" indent="0" algn="ctr">
              <a:buFont typeface="Arial" panose="020B0604020202020204" pitchFamily="34" charset="0"/>
              <a:buNone/>
            </a:pPr>
            <a:endParaRPr lang="en-US" dirty="0"/>
          </a:p>
          <a:p>
            <a:pPr marL="0" indent="0" algn="ctr">
              <a:buFont typeface="Arial" panose="020B0604020202020204" pitchFamily="34" charset="0"/>
              <a:buNone/>
            </a:pPr>
            <a:endParaRPr lang="en-US" dirty="0"/>
          </a:p>
          <a:p>
            <a:pPr marL="0" indent="0" algn="ctr">
              <a:buFont typeface="Arial" panose="020B0604020202020204" pitchFamily="34" charset="0"/>
              <a:buNone/>
            </a:pPr>
            <a:endParaRPr lang="en-US" dirty="0"/>
          </a:p>
          <a:p>
            <a:pPr marL="0" indent="0" algn="ctr">
              <a:buFont typeface="Arial" panose="020B0604020202020204" pitchFamily="34" charset="0"/>
              <a:buNone/>
            </a:pPr>
            <a:r>
              <a:rPr lang="en-US" dirty="0"/>
              <a:t>Courses may be approved by the Statewide Portability Panels during the fall or spring of the school year.</a:t>
            </a:r>
            <a:endParaRPr lang="en-US" sz="1800" dirty="0"/>
          </a:p>
          <a:p>
            <a:pPr marL="0" indent="0" algn="ctr">
              <a:buFont typeface="Arial" panose="020B0604020202020204" pitchFamily="34" charset="0"/>
              <a:buNone/>
            </a:pPr>
            <a:endParaRPr lang="en-US" sz="1800" dirty="0"/>
          </a:p>
          <a:p>
            <a:endParaRPr lang="en-US" sz="2400" dirty="0"/>
          </a:p>
        </p:txBody>
      </p:sp>
    </p:spTree>
    <p:extLst>
      <p:ext uri="{BB962C8B-B14F-4D97-AF65-F5344CB8AC3E}">
        <p14:creationId xmlns:p14="http://schemas.microsoft.com/office/powerpoint/2010/main" val="2400320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762000"/>
          </a:xfrm>
        </p:spPr>
        <p:txBody>
          <a:bodyPr>
            <a:normAutofit/>
          </a:bodyPr>
          <a:lstStyle/>
          <a:p>
            <a:r>
              <a:rPr lang="en-US" sz="4400" dirty="0"/>
              <a:t>Local Advisory Panel</a:t>
            </a:r>
          </a:p>
        </p:txBody>
      </p:sp>
      <p:sp>
        <p:nvSpPr>
          <p:cNvPr id="7" name="Content Placeholder 6">
            <a:extLst>
              <a:ext uri="{FF2B5EF4-FFF2-40B4-BE49-F238E27FC236}">
                <a16:creationId xmlns:a16="http://schemas.microsoft.com/office/drawing/2014/main" id="{73D71BE3-563E-48B0-838D-4D23F4019BBE}"/>
              </a:ext>
            </a:extLst>
          </p:cNvPr>
          <p:cNvSpPr>
            <a:spLocks noGrp="1"/>
          </p:cNvSpPr>
          <p:nvPr>
            <p:ph idx="1"/>
          </p:nvPr>
        </p:nvSpPr>
        <p:spPr>
          <a:xfrm>
            <a:off x="0" y="1295400"/>
            <a:ext cx="9144000" cy="4876126"/>
          </a:xfrm>
        </p:spPr>
        <p:txBody>
          <a:bodyPr vert="horz" lIns="91440" tIns="45720" rIns="91440" bIns="45720" rtlCol="0" anchor="t">
            <a:normAutofit/>
          </a:bodyPr>
          <a:lstStyle/>
          <a:p>
            <a:pPr fontAlgn="base"/>
            <a:r>
              <a:rPr lang="en-US" sz="2000" dirty="0"/>
              <a:t>A Local Advisory Panel should be established and consist of representatives of the partnering high school districts and community college.</a:t>
            </a:r>
          </a:p>
          <a:p>
            <a:pPr fontAlgn="base"/>
            <a:r>
              <a:rPr lang="en-US" sz="2000" dirty="0"/>
              <a:t>The LAP will review portability documents and choose a representative course for each pathway</a:t>
            </a:r>
            <a:endParaRPr lang="en-US" sz="2000" dirty="0">
              <a:cs typeface="Calibri"/>
            </a:endParaRPr>
          </a:p>
          <a:p>
            <a:pPr fontAlgn="base"/>
            <a:r>
              <a:rPr lang="en-US" sz="2000" dirty="0"/>
              <a:t>The community college will submit the documents through the iplacement.org (IAI) system established for transitional math to the Statewide Portability Panel (SPP) for review.​</a:t>
            </a:r>
          </a:p>
          <a:p>
            <a:endParaRPr lang="en-US" sz="2000" dirty="0"/>
          </a:p>
        </p:txBody>
      </p:sp>
      <p:pic>
        <p:nvPicPr>
          <p:cNvPr id="5" name="Picture 4">
            <a:extLst>
              <a:ext uri="{FF2B5EF4-FFF2-40B4-BE49-F238E27FC236}">
                <a16:creationId xmlns:a16="http://schemas.microsoft.com/office/drawing/2014/main" id="{9E194164-52D8-40BD-B716-AF8670A2E004}"/>
              </a:ext>
            </a:extLst>
          </p:cNvPr>
          <p:cNvPicPr>
            <a:picLocks noChangeAspect="1"/>
          </p:cNvPicPr>
          <p:nvPr/>
        </p:nvPicPr>
        <p:blipFill>
          <a:blip r:embed="rId3"/>
          <a:stretch>
            <a:fillRect/>
          </a:stretch>
        </p:blipFill>
        <p:spPr>
          <a:xfrm>
            <a:off x="2022542" y="3276600"/>
            <a:ext cx="5098915" cy="2612894"/>
          </a:xfrm>
          <a:prstGeom prst="rect">
            <a:avLst/>
          </a:prstGeom>
        </p:spPr>
      </p:pic>
      <p:sp>
        <p:nvSpPr>
          <p:cNvPr id="3" name="Rectangle 2">
            <a:extLst>
              <a:ext uri="{FF2B5EF4-FFF2-40B4-BE49-F238E27FC236}">
                <a16:creationId xmlns:a16="http://schemas.microsoft.com/office/drawing/2014/main" id="{B7010ED6-36B7-4756-90DB-5C67F9EE8C8E}"/>
              </a:ext>
            </a:extLst>
          </p:cNvPr>
          <p:cNvSpPr/>
          <p:nvPr/>
        </p:nvSpPr>
        <p:spPr>
          <a:xfrm>
            <a:off x="0" y="5861141"/>
            <a:ext cx="9144000" cy="646331"/>
          </a:xfrm>
          <a:prstGeom prst="rect">
            <a:avLst/>
          </a:prstGeom>
        </p:spPr>
        <p:txBody>
          <a:bodyPr wrap="square">
            <a:spAutoFit/>
          </a:bodyPr>
          <a:lstStyle/>
          <a:p>
            <a:pPr algn="ctr"/>
            <a:r>
              <a:rPr lang="en-US" dirty="0">
                <a:cs typeface="Calibri"/>
              </a:rPr>
              <a:t>For additional information on the Portability, please watch the webinar entitled "Transitional Math Portability Process and Documents."</a:t>
            </a:r>
          </a:p>
        </p:txBody>
      </p:sp>
    </p:spTree>
    <p:extLst>
      <p:ext uri="{BB962C8B-B14F-4D97-AF65-F5344CB8AC3E}">
        <p14:creationId xmlns:p14="http://schemas.microsoft.com/office/powerpoint/2010/main" val="40375723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00"/>
            <a:ext cx="9144000" cy="762000"/>
          </a:xfrm>
        </p:spPr>
        <p:txBody>
          <a:bodyPr/>
          <a:lstStyle/>
          <a:p>
            <a:r>
              <a:rPr lang="en-US" dirty="0"/>
              <a:t>Portability Documents</a:t>
            </a:r>
          </a:p>
        </p:txBody>
      </p:sp>
      <p:sp>
        <p:nvSpPr>
          <p:cNvPr id="3" name="Content Placeholder 2"/>
          <p:cNvSpPr>
            <a:spLocks noGrp="1"/>
          </p:cNvSpPr>
          <p:nvPr>
            <p:ph idx="1"/>
          </p:nvPr>
        </p:nvSpPr>
        <p:spPr>
          <a:xfrm>
            <a:off x="0" y="2667000"/>
            <a:ext cx="9144000" cy="2209800"/>
          </a:xfrm>
        </p:spPr>
        <p:txBody>
          <a:bodyPr>
            <a:normAutofit/>
          </a:bodyPr>
          <a:lstStyle/>
          <a:p>
            <a:pPr marL="0" indent="0">
              <a:buNone/>
            </a:pPr>
            <a:r>
              <a:rPr lang="en-US" sz="3000" dirty="0"/>
              <a:t>Three documents need to be submitted for portability:</a:t>
            </a:r>
          </a:p>
          <a:p>
            <a:r>
              <a:rPr lang="en-US" sz="3000" dirty="0"/>
              <a:t>Memorandum of Understanding (MOU)</a:t>
            </a:r>
          </a:p>
          <a:p>
            <a:r>
              <a:rPr lang="en-US" sz="3000" dirty="0"/>
              <a:t>Representative Course Syllabus</a:t>
            </a:r>
          </a:p>
          <a:p>
            <a:r>
              <a:rPr lang="en-US" sz="3000" dirty="0"/>
              <a:t>Representative Course Competency Spread Sheet</a:t>
            </a:r>
          </a:p>
        </p:txBody>
      </p:sp>
    </p:spTree>
    <p:extLst>
      <p:ext uri="{BB962C8B-B14F-4D97-AF65-F5344CB8AC3E}">
        <p14:creationId xmlns:p14="http://schemas.microsoft.com/office/powerpoint/2010/main" val="481449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1371600"/>
          </a:xfrm>
        </p:spPr>
        <p:txBody>
          <a:bodyPr>
            <a:normAutofit/>
          </a:bodyPr>
          <a:lstStyle/>
          <a:p>
            <a:r>
              <a:rPr lang="en-US" dirty="0"/>
              <a:t>Portability Documents</a:t>
            </a:r>
            <a:br>
              <a:rPr lang="en-US" dirty="0"/>
            </a:br>
            <a:r>
              <a:rPr lang="en-US" dirty="0"/>
              <a:t>Memorandum of Understanding (MOU)</a:t>
            </a:r>
          </a:p>
        </p:txBody>
      </p:sp>
      <p:sp>
        <p:nvSpPr>
          <p:cNvPr id="3" name="Content Placeholder 2"/>
          <p:cNvSpPr>
            <a:spLocks noGrp="1"/>
          </p:cNvSpPr>
          <p:nvPr>
            <p:ph idx="1"/>
          </p:nvPr>
        </p:nvSpPr>
        <p:spPr>
          <a:xfrm>
            <a:off x="0" y="1981200"/>
            <a:ext cx="9144000" cy="4480560"/>
          </a:xfrm>
        </p:spPr>
        <p:txBody>
          <a:bodyPr>
            <a:normAutofit fontScale="85000" lnSpcReduction="10000"/>
          </a:bodyPr>
          <a:lstStyle/>
          <a:p>
            <a:pPr marL="0" indent="0" algn="ctr">
              <a:buNone/>
            </a:pPr>
            <a:r>
              <a:rPr lang="en-US" dirty="0"/>
              <a:t>An agreement developed collaboratively between the community college and high schools that defines components of the Transitional Math courses.</a:t>
            </a:r>
          </a:p>
          <a:p>
            <a:pPr marL="0" indent="0" algn="ctr">
              <a:buNone/>
            </a:pPr>
            <a:r>
              <a:rPr lang="en-US" dirty="0"/>
              <a:t>The broad requirements within the MOU must be consistent across all high schools in the partnership.</a:t>
            </a:r>
          </a:p>
          <a:p>
            <a:pPr marL="0" indent="0" algn="ctr">
              <a:buNone/>
            </a:pPr>
            <a:endParaRPr lang="en-US" dirty="0"/>
          </a:p>
          <a:p>
            <a:pPr marL="0" indent="0">
              <a:buNone/>
            </a:pPr>
            <a:r>
              <a:rPr lang="en-US" sz="2400" dirty="0"/>
              <a:t>Within the MOU, grading requirements must meet the following:</a:t>
            </a:r>
          </a:p>
          <a:p>
            <a:r>
              <a:rPr lang="en-US" sz="2400" dirty="0"/>
              <a:t>At least 25% of the overall grade must come from problem or project-based learning tasks.</a:t>
            </a:r>
          </a:p>
          <a:p>
            <a:r>
              <a:rPr lang="en-US" sz="2400" dirty="0"/>
              <a:t>A single assessment may not be more than 50% of the final grade in the course.</a:t>
            </a:r>
          </a:p>
          <a:p>
            <a:r>
              <a:rPr lang="en-US" sz="2400" dirty="0"/>
              <a:t>No more than 25% of the course can come from formative assessments such as homework.</a:t>
            </a:r>
          </a:p>
        </p:txBody>
      </p:sp>
    </p:spTree>
    <p:extLst>
      <p:ext uri="{BB962C8B-B14F-4D97-AF65-F5344CB8AC3E}">
        <p14:creationId xmlns:p14="http://schemas.microsoft.com/office/powerpoint/2010/main" val="4525838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Portability Documents</a:t>
            </a:r>
          </a:p>
        </p:txBody>
      </p:sp>
      <p:sp>
        <p:nvSpPr>
          <p:cNvPr id="3" name="Content Placeholder 2"/>
          <p:cNvSpPr>
            <a:spLocks noGrp="1"/>
          </p:cNvSpPr>
          <p:nvPr>
            <p:ph idx="1"/>
          </p:nvPr>
        </p:nvSpPr>
        <p:spPr>
          <a:xfrm>
            <a:off x="457200" y="1066800"/>
            <a:ext cx="8229600" cy="5105400"/>
          </a:xfrm>
        </p:spPr>
        <p:txBody>
          <a:bodyPr/>
          <a:lstStyle/>
          <a:p>
            <a:pPr marL="0" indent="0" algn="ctr">
              <a:buNone/>
            </a:pPr>
            <a:r>
              <a:rPr lang="en-US" sz="4000" dirty="0"/>
              <a:t>Syllabus</a:t>
            </a:r>
          </a:p>
          <a:p>
            <a:endParaRPr lang="en-US" dirty="0"/>
          </a:p>
          <a:p>
            <a:endParaRPr lang="en-US" dirty="0"/>
          </a:p>
        </p:txBody>
      </p:sp>
      <p:pic>
        <p:nvPicPr>
          <p:cNvPr id="5" name="Picture 4">
            <a:extLst>
              <a:ext uri="{FF2B5EF4-FFF2-40B4-BE49-F238E27FC236}">
                <a16:creationId xmlns:a16="http://schemas.microsoft.com/office/drawing/2014/main" id="{5F8E5C63-D43D-4E40-B74F-5E39D824722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2500" y="1752600"/>
            <a:ext cx="7239000" cy="4672606"/>
          </a:xfrm>
          <a:prstGeom prst="rect">
            <a:avLst/>
          </a:prstGeom>
        </p:spPr>
      </p:pic>
    </p:spTree>
    <p:extLst>
      <p:ext uri="{BB962C8B-B14F-4D97-AF65-F5344CB8AC3E}">
        <p14:creationId xmlns:p14="http://schemas.microsoft.com/office/powerpoint/2010/main" val="2737434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143000"/>
            <a:ext cx="8229600" cy="762000"/>
          </a:xfrm>
        </p:spPr>
        <p:txBody>
          <a:bodyPr/>
          <a:lstStyle/>
          <a:p>
            <a:r>
              <a:rPr lang="en-US" dirty="0"/>
              <a:t>Portability Documents</a:t>
            </a:r>
          </a:p>
        </p:txBody>
      </p:sp>
      <p:sp>
        <p:nvSpPr>
          <p:cNvPr id="3" name="Content Placeholder 2"/>
          <p:cNvSpPr>
            <a:spLocks noGrp="1"/>
          </p:cNvSpPr>
          <p:nvPr>
            <p:ph idx="1"/>
          </p:nvPr>
        </p:nvSpPr>
        <p:spPr>
          <a:xfrm>
            <a:off x="457199" y="1844121"/>
            <a:ext cx="8229600" cy="2895600"/>
          </a:xfrm>
        </p:spPr>
        <p:txBody>
          <a:bodyPr/>
          <a:lstStyle/>
          <a:p>
            <a:pPr marL="0" indent="0" algn="ctr">
              <a:buNone/>
            </a:pPr>
            <a:r>
              <a:rPr lang="en-US" sz="4000" dirty="0"/>
              <a:t>Competencies Spreadsheet</a:t>
            </a:r>
          </a:p>
          <a:p>
            <a:pPr marL="0" indent="0">
              <a:buNone/>
            </a:pPr>
            <a:endParaRPr lang="en-US" dirty="0"/>
          </a:p>
          <a:p>
            <a:endParaRPr lang="en-US" dirty="0"/>
          </a:p>
        </p:txBody>
      </p:sp>
      <p:pic>
        <p:nvPicPr>
          <p:cNvPr id="6" name="Picture 5">
            <a:extLst>
              <a:ext uri="{FF2B5EF4-FFF2-40B4-BE49-F238E27FC236}">
                <a16:creationId xmlns:a16="http://schemas.microsoft.com/office/drawing/2014/main" id="{45D037A9-85F5-40CE-8DEA-6433F48ECB2A}"/>
              </a:ext>
            </a:extLst>
          </p:cNvPr>
          <p:cNvPicPr>
            <a:picLocks noChangeAspect="1"/>
          </p:cNvPicPr>
          <p:nvPr/>
        </p:nvPicPr>
        <p:blipFill>
          <a:blip r:embed="rId3"/>
          <a:stretch>
            <a:fillRect/>
          </a:stretch>
        </p:blipFill>
        <p:spPr>
          <a:xfrm>
            <a:off x="890586" y="2606121"/>
            <a:ext cx="7362825" cy="3209465"/>
          </a:xfrm>
          <a:prstGeom prst="rect">
            <a:avLst/>
          </a:prstGeom>
        </p:spPr>
      </p:pic>
    </p:spTree>
    <p:extLst>
      <p:ext uri="{BB962C8B-B14F-4D97-AF65-F5344CB8AC3E}">
        <p14:creationId xmlns:p14="http://schemas.microsoft.com/office/powerpoint/2010/main" val="16408857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762000"/>
          </a:xfrm>
        </p:spPr>
        <p:txBody>
          <a:bodyPr/>
          <a:lstStyle/>
          <a:p>
            <a:r>
              <a:rPr lang="en-US" dirty="0"/>
              <a:t>Portability Documents</a:t>
            </a:r>
          </a:p>
        </p:txBody>
      </p:sp>
      <p:sp>
        <p:nvSpPr>
          <p:cNvPr id="3" name="Content Placeholder 2"/>
          <p:cNvSpPr>
            <a:spLocks noGrp="1"/>
          </p:cNvSpPr>
          <p:nvPr>
            <p:ph idx="1"/>
          </p:nvPr>
        </p:nvSpPr>
        <p:spPr>
          <a:xfrm>
            <a:off x="457200" y="1524000"/>
            <a:ext cx="8229600" cy="5105400"/>
          </a:xfrm>
        </p:spPr>
        <p:txBody>
          <a:bodyPr/>
          <a:lstStyle/>
          <a:p>
            <a:pPr marL="0" indent="0" algn="ctr">
              <a:buNone/>
            </a:pPr>
            <a:r>
              <a:rPr lang="en-US" sz="4000" dirty="0"/>
              <a:t>Competencies Spreadsheet</a:t>
            </a:r>
          </a:p>
          <a:p>
            <a:pPr marL="0" indent="0">
              <a:buNone/>
            </a:pPr>
            <a:endParaRPr lang="en-US" dirty="0"/>
          </a:p>
          <a:p>
            <a:endParaRPr lang="en-US" dirty="0"/>
          </a:p>
        </p:txBody>
      </p:sp>
      <p:pic>
        <p:nvPicPr>
          <p:cNvPr id="6" name="Picture 5">
            <a:extLst>
              <a:ext uri="{FF2B5EF4-FFF2-40B4-BE49-F238E27FC236}">
                <a16:creationId xmlns:a16="http://schemas.microsoft.com/office/drawing/2014/main" id="{B0F0AD39-FA2A-47A6-BA4D-5677D380DA15}"/>
              </a:ext>
            </a:extLst>
          </p:cNvPr>
          <p:cNvPicPr>
            <a:picLocks noChangeAspect="1"/>
          </p:cNvPicPr>
          <p:nvPr/>
        </p:nvPicPr>
        <p:blipFill>
          <a:blip r:embed="rId3"/>
          <a:stretch>
            <a:fillRect/>
          </a:stretch>
        </p:blipFill>
        <p:spPr>
          <a:xfrm>
            <a:off x="45719" y="2438400"/>
            <a:ext cx="9105901" cy="3625200"/>
          </a:xfrm>
          <a:prstGeom prst="rect">
            <a:avLst/>
          </a:prstGeom>
        </p:spPr>
      </p:pic>
    </p:spTree>
    <p:extLst>
      <p:ext uri="{BB962C8B-B14F-4D97-AF65-F5344CB8AC3E}">
        <p14:creationId xmlns:p14="http://schemas.microsoft.com/office/powerpoint/2010/main" val="27937811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ADC679D15685047ACC5530CDD3D8E7B" ma:contentTypeVersion="12" ma:contentTypeDescription="Create a new document." ma:contentTypeScope="" ma:versionID="5de1c01a5b3451fc53fe6b33910d3c9e">
  <xsd:schema xmlns:xsd="http://www.w3.org/2001/XMLSchema" xmlns:xs="http://www.w3.org/2001/XMLSchema" xmlns:p="http://schemas.microsoft.com/office/2006/metadata/properties" xmlns:ns1="http://schemas.microsoft.com/sharepoint/v3" xmlns:ns2="32161f05-83f6-4fea-b805-ba1f5854d304" xmlns:ns3="895eb294-936d-416b-ad7b-6ca7cfc60130" targetNamespace="http://schemas.microsoft.com/office/2006/metadata/properties" ma:root="true" ma:fieldsID="520be8dc76d7d3f7772deac7ac3d8fcb" ns1:_="" ns2:_="" ns3:_="">
    <xsd:import namespace="http://schemas.microsoft.com/sharepoint/v3"/>
    <xsd:import namespace="32161f05-83f6-4fea-b805-ba1f5854d304"/>
    <xsd:import namespace="895eb294-936d-416b-ad7b-6ca7cfc60130"/>
    <xsd:element name="properties">
      <xsd:complexType>
        <xsd:sequence>
          <xsd:element name="documentManagement">
            <xsd:complexType>
              <xsd:all>
                <xsd:element ref="ns1:PublishingStartDate" minOccurs="0"/>
                <xsd:element ref="ns1:PublishingExpirationDate" minOccurs="0"/>
                <xsd:element ref="ns2:SharedWithUsers" minOccurs="0"/>
                <xsd:element ref="ns3:Heading" minOccurs="0"/>
                <xsd:element ref="ns3:DisplayPage" minOccurs="0"/>
                <xsd:element ref="ns3:AdditionalInformation" minOccurs="0"/>
                <xsd:element ref="ns3:SortOrder" minOccurs="0"/>
                <xsd:element ref="ns3:IsForm" minOccurs="0"/>
                <xsd:element ref="ns2:ISBEIsForm" minOccurs="0"/>
                <xsd:element ref="ns3:tempDiv" minOccurs="0"/>
                <xsd:element ref="ns3:Departme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2161f05-83f6-4fea-b805-ba1f5854d304"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SBEIsForm" ma:index="16" nillable="true" ma:displayName="ISBEIsForm" ma:default="0" ma:internalName="ISBEIsForm">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895eb294-936d-416b-ad7b-6ca7cfc60130" elementFormDefault="qualified">
    <xsd:import namespace="http://schemas.microsoft.com/office/2006/documentManagement/types"/>
    <xsd:import namespace="http://schemas.microsoft.com/office/infopath/2007/PartnerControls"/>
    <xsd:element name="Heading" ma:index="11" nillable="true" ma:displayName="Heading" ma:internalName="Heading">
      <xsd:simpleType>
        <xsd:restriction base="dms:Text">
          <xsd:maxLength value="255"/>
        </xsd:restriction>
      </xsd:simpleType>
    </xsd:element>
    <xsd:element name="DisplayPage" ma:index="12" nillable="true" ma:displayName="DisplayPage" ma:internalName="DisplayPage">
      <xsd:simpleType>
        <xsd:restriction base="dms:Text">
          <xsd:maxLength value="255"/>
        </xsd:restriction>
      </xsd:simpleType>
    </xsd:element>
    <xsd:element name="AdditionalInformation" ma:index="13" nillable="true" ma:displayName="AdditionalInformation" ma:internalName="AdditionalInformation">
      <xsd:simpleType>
        <xsd:restriction base="dms:Text">
          <xsd:maxLength value="255"/>
        </xsd:restriction>
      </xsd:simpleType>
    </xsd:element>
    <xsd:element name="SortOrder" ma:index="14" nillable="true" ma:displayName="SortOrder" ma:default="999" ma:internalName="SortOrder">
      <xsd:simpleType>
        <xsd:restriction base="dms:Number"/>
      </xsd:simpleType>
    </xsd:element>
    <xsd:element name="IsForm" ma:index="15" nillable="true" ma:displayName="IsForm" ma:default="0" ma:internalName="IsForm">
      <xsd:simpleType>
        <xsd:restriction base="dms:Boolean"/>
      </xsd:simpleType>
    </xsd:element>
    <xsd:element name="tempDiv" ma:index="17" nillable="true" ma:displayName="tempDiv" ma:internalName="tempDiv">
      <xsd:simpleType>
        <xsd:restriction base="dms:Text">
          <xsd:maxLength value="255"/>
        </xsd:restriction>
      </xsd:simpleType>
    </xsd:element>
    <xsd:element name="Department" ma:index="18" nillable="true" ma:displayName="Department" ma:list="{e71061d4-6703-44f8-87cd-029df48c7f9b}" ma:internalName="Department" ma:showField="Title">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AdditionalInformation xmlns="895eb294-936d-416b-ad7b-6ca7cfc60130" xsi:nil="true"/>
    <DisplayPage xmlns="895eb294-936d-416b-ad7b-6ca7cfc60130" xsi:nil="true"/>
    <PublishingExpirationDate xmlns="http://schemas.microsoft.com/sharepoint/v3" xsi:nil="true"/>
    <SortOrder xmlns="895eb294-936d-416b-ad7b-6ca7cfc60130">999</SortOrder>
    <tempDiv xmlns="895eb294-936d-416b-ad7b-6ca7cfc60130" xsi:nil="true"/>
    <PublishingStartDate xmlns="http://schemas.microsoft.com/sharepoint/v3" xsi:nil="true"/>
    <IsForm xmlns="895eb294-936d-416b-ad7b-6ca7cfc60130">true</IsForm>
    <Department xmlns="895eb294-936d-416b-ad7b-6ca7cfc60130">10</Department>
    <Heading xmlns="895eb294-936d-416b-ad7b-6ca7cfc60130" xsi:nil="true"/>
    <ISBEIsForm xmlns="32161f05-83f6-4fea-b805-ba1f5854d304">true</ISBEIsForm>
  </documentManagement>
</p:properties>
</file>

<file path=customXml/itemProps1.xml><?xml version="1.0" encoding="utf-8"?>
<ds:datastoreItem xmlns:ds="http://schemas.openxmlformats.org/officeDocument/2006/customXml" ds:itemID="{8E058EC5-3814-4315-B772-4D2725B8F515}">
  <ds:schemaRefs>
    <ds:schemaRef ds:uri="http://schemas.microsoft.com/sharepoint/v3/contenttype/forms"/>
  </ds:schemaRefs>
</ds:datastoreItem>
</file>

<file path=customXml/itemProps2.xml><?xml version="1.0" encoding="utf-8"?>
<ds:datastoreItem xmlns:ds="http://schemas.openxmlformats.org/officeDocument/2006/customXml" ds:itemID="{B65BA2E3-B72E-4DD5-BBC8-18FD439CB33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32161f05-83f6-4fea-b805-ba1f5854d304"/>
    <ds:schemaRef ds:uri="895eb294-936d-416b-ad7b-6ca7cfc6013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781F5C2-1634-40A0-8131-4571E68B85D7}">
  <ds:schemaRefs>
    <ds:schemaRef ds:uri="http://schemas.microsoft.com/office/infopath/2007/PartnerControls"/>
    <ds:schemaRef ds:uri="http://schemas.microsoft.com/office/2006/metadata/properties"/>
    <ds:schemaRef ds:uri="http://purl.org/dc/dcmitype/"/>
    <ds:schemaRef ds:uri="http://schemas.microsoft.com/office/2006/documentManagement/types"/>
    <ds:schemaRef ds:uri="32161f05-83f6-4fea-b805-ba1f5854d304"/>
    <ds:schemaRef ds:uri="http://purl.org/dc/elements/1.1/"/>
    <ds:schemaRef ds:uri="895eb294-936d-416b-ad7b-6ca7cfc60130"/>
    <ds:schemaRef ds:uri="http://purl.org/dc/terms/"/>
    <ds:schemaRef ds:uri="http://schemas.openxmlformats.org/package/2006/metadata/core-properties"/>
    <ds:schemaRef ds:uri="http://schemas.microsoft.com/sharepoint/v3"/>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372</TotalTime>
  <Words>972</Words>
  <Application>Microsoft Office PowerPoint</Application>
  <PresentationFormat>On-screen Show (4:3)</PresentationFormat>
  <Paragraphs>135</Paragraphs>
  <Slides>12</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Postsecondary and Workforce Readiness Act  Transitional Math Portability Documents</vt:lpstr>
      <vt:lpstr>What is portability?</vt:lpstr>
      <vt:lpstr>Portability</vt:lpstr>
      <vt:lpstr>Local Advisory Panel</vt:lpstr>
      <vt:lpstr>Portability Documents</vt:lpstr>
      <vt:lpstr>Portability Documents Memorandum of Understanding (MOU)</vt:lpstr>
      <vt:lpstr>Portability Documents</vt:lpstr>
      <vt:lpstr>Portability Documents</vt:lpstr>
      <vt:lpstr>Portability Documents</vt:lpstr>
      <vt:lpstr>Portability Documents</vt:lpstr>
      <vt:lpstr>Submitting Portability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PowerPoint_Template_2 Dec. 2019.pptx</dc:title>
  <dc:creator>GRIFFIN MEGAN</dc:creator>
  <cp:lastModifiedBy>LEAV SAMANTHA</cp:lastModifiedBy>
  <cp:revision>88</cp:revision>
  <dcterms:created xsi:type="dcterms:W3CDTF">2017-07-11T17:48:22Z</dcterms:created>
  <dcterms:modified xsi:type="dcterms:W3CDTF">2020-01-10T22:17:58Z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0x010100BADC679D15685047ACC5530CDD3D8E7B</vt:lpwstr>
  </property>
</Properties>
</file>